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9" r:id="rId3"/>
    <p:sldId id="260" r:id="rId4"/>
    <p:sldId id="322" r:id="rId5"/>
    <p:sldId id="320" r:id="rId6"/>
    <p:sldId id="323" r:id="rId7"/>
    <p:sldId id="324" r:id="rId8"/>
    <p:sldId id="325" r:id="rId9"/>
    <p:sldId id="326" r:id="rId10"/>
    <p:sldId id="327" r:id="rId11"/>
    <p:sldId id="328" r:id="rId12"/>
    <p:sldId id="256" r:id="rId13"/>
    <p:sldId id="316" r:id="rId14"/>
    <p:sldId id="258" r:id="rId15"/>
    <p:sldId id="261" r:id="rId16"/>
    <p:sldId id="265" r:id="rId17"/>
    <p:sldId id="266" r:id="rId18"/>
    <p:sldId id="267" r:id="rId19"/>
    <p:sldId id="264" r:id="rId20"/>
    <p:sldId id="329" r:id="rId21"/>
    <p:sldId id="330" r:id="rId22"/>
    <p:sldId id="263" r:id="rId23"/>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F66D65-42AC-4555-806F-6EA9C90E457D}">
          <p14:sldIdLst>
            <p14:sldId id="257"/>
            <p14:sldId id="259"/>
            <p14:sldId id="260"/>
            <p14:sldId id="322"/>
            <p14:sldId id="320"/>
            <p14:sldId id="323"/>
            <p14:sldId id="324"/>
            <p14:sldId id="325"/>
            <p14:sldId id="326"/>
            <p14:sldId id="327"/>
            <p14:sldId id="328"/>
            <p14:sldId id="256"/>
            <p14:sldId id="316"/>
            <p14:sldId id="258"/>
            <p14:sldId id="261"/>
            <p14:sldId id="265"/>
            <p14:sldId id="266"/>
            <p14:sldId id="267"/>
            <p14:sldId id="264"/>
            <p14:sldId id="329"/>
            <p14:sldId id="330"/>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97D"/>
    <a:srgbClr val="AD8100"/>
    <a:srgbClr val="0A99D6"/>
    <a:srgbClr val="0E4D78"/>
    <a:srgbClr val="BF9E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3" d="100"/>
          <a:sy n="73" d="100"/>
        </p:scale>
        <p:origin x="7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658140-509B-4DF1-98D7-7186A8D82818}" type="doc">
      <dgm:prSet loTypeId="urn:microsoft.com/office/officeart/2005/8/layout/radial6" loCatId="cycle" qsTypeId="urn:microsoft.com/office/officeart/2005/8/quickstyle/simple2" qsCatId="simple" csTypeId="urn:microsoft.com/office/officeart/2005/8/colors/accent0_2" csCatId="mainScheme" phldr="1"/>
      <dgm:spPr/>
      <dgm:t>
        <a:bodyPr/>
        <a:lstStyle/>
        <a:p>
          <a:endParaRPr lang="en-US"/>
        </a:p>
      </dgm:t>
    </dgm:pt>
    <dgm:pt modelId="{BFD1106B-058D-4834-ADAE-DCE6F9647A70}">
      <dgm:prSet phldrT="[Text]" custT="1"/>
      <dgm:spPr>
        <a:solidFill>
          <a:srgbClr val="1F497D"/>
        </a:solidFill>
        <a:ln>
          <a:solidFill>
            <a:schemeClr val="bg1"/>
          </a:solidFill>
        </a:ln>
      </dgm:spPr>
      <dgm:t>
        <a:bodyPr/>
        <a:lstStyle/>
        <a:p>
          <a:pPr algn="ctr" rtl="1"/>
          <a:r>
            <a:rPr lang="ar-KW" sz="1400" b="1" dirty="0">
              <a:solidFill>
                <a:schemeClr val="bg1"/>
              </a:solidFill>
              <a:cs typeface="mohammad bold art 1" pitchFamily="2" charset="-78"/>
            </a:rPr>
            <a:t>تبسيط إجراءات التعامل مع الهيئة</a:t>
          </a:r>
          <a:endParaRPr lang="en-US" sz="1400" b="1" dirty="0">
            <a:solidFill>
              <a:schemeClr val="bg1"/>
            </a:solidFill>
            <a:cs typeface="mohammad bold art 1" pitchFamily="2" charset="-78"/>
          </a:endParaRPr>
        </a:p>
      </dgm:t>
    </dgm:pt>
    <dgm:pt modelId="{2956C5CF-62BD-441F-ABA4-58CD284C7E92}" type="parTrans" cxnId="{238641A5-2301-4238-8315-3ABE3C0F94B7}">
      <dgm:prSet/>
      <dgm:spPr/>
      <dgm:t>
        <a:bodyPr/>
        <a:lstStyle/>
        <a:p>
          <a:pPr algn="ctr" rtl="1"/>
          <a:endParaRPr lang="en-US">
            <a:cs typeface="mohammad bold art 1" pitchFamily="2" charset="-78"/>
          </a:endParaRPr>
        </a:p>
      </dgm:t>
    </dgm:pt>
    <dgm:pt modelId="{D9894BD5-8F14-4295-9A50-AB4A89F2F416}" type="sibTrans" cxnId="{238641A5-2301-4238-8315-3ABE3C0F94B7}">
      <dgm:prSet/>
      <dgm:spPr>
        <a:solidFill>
          <a:schemeClr val="bg1">
            <a:lumMod val="85000"/>
          </a:schemeClr>
        </a:solidFill>
      </dgm:spPr>
      <dgm:t>
        <a:bodyPr/>
        <a:lstStyle/>
        <a:p>
          <a:pPr algn="ctr" rtl="1"/>
          <a:endParaRPr lang="en-US">
            <a:cs typeface="mohammad bold art 1" pitchFamily="2" charset="-78"/>
          </a:endParaRPr>
        </a:p>
      </dgm:t>
    </dgm:pt>
    <dgm:pt modelId="{4119B947-989E-49A6-9855-DB7492817E88}">
      <dgm:prSet phldrT="[Text]" custT="1"/>
      <dgm:spPr>
        <a:solidFill>
          <a:srgbClr val="1F497D"/>
        </a:solidFill>
        <a:ln>
          <a:solidFill>
            <a:schemeClr val="bg1"/>
          </a:solidFill>
        </a:ln>
      </dgm:spPr>
      <dgm:t>
        <a:bodyPr/>
        <a:lstStyle/>
        <a:p>
          <a:pPr algn="ctr" rtl="1"/>
          <a:r>
            <a:rPr lang="ar-KW" sz="1400" b="1" dirty="0">
              <a:solidFill>
                <a:schemeClr val="bg1"/>
              </a:solidFill>
              <a:cs typeface="mohammad bold art 1" pitchFamily="2" charset="-78"/>
            </a:rPr>
            <a:t>سهولة تقديم التقارير</a:t>
          </a:r>
          <a:endParaRPr lang="en-US" sz="1400" b="1" dirty="0">
            <a:solidFill>
              <a:schemeClr val="bg1"/>
            </a:solidFill>
            <a:cs typeface="mohammad bold art 1" pitchFamily="2" charset="-78"/>
          </a:endParaRPr>
        </a:p>
      </dgm:t>
    </dgm:pt>
    <dgm:pt modelId="{02DFBA20-02A2-4EA9-8129-F7B2F9A1E040}" type="parTrans" cxnId="{0D47A6F4-2B79-4CD6-BE8D-E39A23F098FB}">
      <dgm:prSet/>
      <dgm:spPr/>
      <dgm:t>
        <a:bodyPr/>
        <a:lstStyle/>
        <a:p>
          <a:pPr algn="ctr" rtl="1"/>
          <a:endParaRPr lang="en-US">
            <a:cs typeface="mohammad bold art 1" pitchFamily="2" charset="-78"/>
          </a:endParaRPr>
        </a:p>
      </dgm:t>
    </dgm:pt>
    <dgm:pt modelId="{2CABD7BD-22EB-4AED-8BBE-1A6D7686347C}" type="sibTrans" cxnId="{0D47A6F4-2B79-4CD6-BE8D-E39A23F098FB}">
      <dgm:prSet/>
      <dgm:spPr>
        <a:solidFill>
          <a:schemeClr val="bg1">
            <a:lumMod val="85000"/>
          </a:schemeClr>
        </a:solidFill>
      </dgm:spPr>
      <dgm:t>
        <a:bodyPr/>
        <a:lstStyle/>
        <a:p>
          <a:pPr algn="ctr" rtl="1"/>
          <a:endParaRPr lang="en-US">
            <a:cs typeface="mohammad bold art 1" pitchFamily="2" charset="-78"/>
          </a:endParaRPr>
        </a:p>
      </dgm:t>
    </dgm:pt>
    <dgm:pt modelId="{F600F208-19C7-46B4-91A6-E13F77E1CF4E}">
      <dgm:prSet phldrT="[Text]" custT="1"/>
      <dgm:spPr>
        <a:solidFill>
          <a:srgbClr val="1F497D"/>
        </a:solidFill>
        <a:ln>
          <a:solidFill>
            <a:schemeClr val="bg1"/>
          </a:solidFill>
        </a:ln>
      </dgm:spPr>
      <dgm:t>
        <a:bodyPr/>
        <a:lstStyle/>
        <a:p>
          <a:pPr algn="ctr" rtl="1"/>
          <a:r>
            <a:rPr lang="ar-KW" sz="1400" b="1" dirty="0">
              <a:solidFill>
                <a:schemeClr val="bg1"/>
              </a:solidFill>
              <a:cs typeface="mohammad bold art 1" pitchFamily="2" charset="-78"/>
            </a:rPr>
            <a:t>المحافظة على سرية المعلومات</a:t>
          </a:r>
          <a:endParaRPr lang="en-US" sz="1400" b="1" dirty="0">
            <a:solidFill>
              <a:schemeClr val="bg1"/>
            </a:solidFill>
            <a:cs typeface="mohammad bold art 1" pitchFamily="2" charset="-78"/>
          </a:endParaRPr>
        </a:p>
      </dgm:t>
    </dgm:pt>
    <dgm:pt modelId="{67CA0B8B-62A5-4D30-A351-52940095FE53}" type="parTrans" cxnId="{0A54F833-3EC7-4193-8BAE-9AF4A09CC4AA}">
      <dgm:prSet/>
      <dgm:spPr/>
      <dgm:t>
        <a:bodyPr/>
        <a:lstStyle/>
        <a:p>
          <a:pPr algn="ctr" rtl="1"/>
          <a:endParaRPr lang="en-US">
            <a:cs typeface="mohammad bold art 1" pitchFamily="2" charset="-78"/>
          </a:endParaRPr>
        </a:p>
      </dgm:t>
    </dgm:pt>
    <dgm:pt modelId="{08F5F9A0-3BB9-4556-AAC9-BCAAEC89E86F}" type="sibTrans" cxnId="{0A54F833-3EC7-4193-8BAE-9AF4A09CC4AA}">
      <dgm:prSet/>
      <dgm:spPr>
        <a:solidFill>
          <a:schemeClr val="bg1">
            <a:lumMod val="85000"/>
          </a:schemeClr>
        </a:solidFill>
      </dgm:spPr>
      <dgm:t>
        <a:bodyPr/>
        <a:lstStyle/>
        <a:p>
          <a:pPr algn="ctr" rtl="1"/>
          <a:endParaRPr lang="en-US">
            <a:cs typeface="mohammad bold art 1" pitchFamily="2" charset="-78"/>
          </a:endParaRPr>
        </a:p>
      </dgm:t>
    </dgm:pt>
    <dgm:pt modelId="{1E245608-8C08-41AB-807A-1AE59D48F577}">
      <dgm:prSet phldrT="[Text]" custT="1"/>
      <dgm:spPr>
        <a:solidFill>
          <a:srgbClr val="1F497D"/>
        </a:solidFill>
        <a:ln>
          <a:solidFill>
            <a:schemeClr val="bg1"/>
          </a:solidFill>
        </a:ln>
      </dgm:spPr>
      <dgm:t>
        <a:bodyPr/>
        <a:lstStyle/>
        <a:p>
          <a:pPr algn="ctr" rtl="1"/>
          <a:r>
            <a:rPr lang="ar-KW" sz="1400" b="1" dirty="0">
              <a:solidFill>
                <a:schemeClr val="bg1"/>
              </a:solidFill>
              <a:cs typeface="mohammad bold art 1" pitchFamily="2" charset="-78"/>
            </a:rPr>
            <a:t>رفع كفاءة العمل في بيئة إلكترونية</a:t>
          </a:r>
          <a:endParaRPr lang="en-US" sz="1400" b="1" dirty="0">
            <a:solidFill>
              <a:schemeClr val="bg1"/>
            </a:solidFill>
            <a:cs typeface="mohammad bold art 1" pitchFamily="2" charset="-78"/>
          </a:endParaRPr>
        </a:p>
      </dgm:t>
    </dgm:pt>
    <dgm:pt modelId="{42D75047-2B65-4717-AB6C-16999181766C}" type="parTrans" cxnId="{46823A0B-0880-4132-9284-A3C684DB1EFA}">
      <dgm:prSet/>
      <dgm:spPr/>
      <dgm:t>
        <a:bodyPr/>
        <a:lstStyle/>
        <a:p>
          <a:pPr algn="ctr" rtl="1"/>
          <a:endParaRPr lang="en-US">
            <a:cs typeface="mohammad bold art 1" pitchFamily="2" charset="-78"/>
          </a:endParaRPr>
        </a:p>
      </dgm:t>
    </dgm:pt>
    <dgm:pt modelId="{7B3DDF99-4D05-47CA-A224-B58FE5A3D358}" type="sibTrans" cxnId="{46823A0B-0880-4132-9284-A3C684DB1EFA}">
      <dgm:prSet/>
      <dgm:spPr>
        <a:solidFill>
          <a:schemeClr val="bg1">
            <a:lumMod val="85000"/>
          </a:schemeClr>
        </a:solidFill>
      </dgm:spPr>
      <dgm:t>
        <a:bodyPr/>
        <a:lstStyle/>
        <a:p>
          <a:pPr algn="ctr" rtl="1"/>
          <a:endParaRPr lang="en-US">
            <a:cs typeface="mohammad bold art 1" pitchFamily="2" charset="-78"/>
          </a:endParaRPr>
        </a:p>
      </dgm:t>
    </dgm:pt>
    <dgm:pt modelId="{035BF9B4-660F-4385-808F-3C9C2C60DA31}">
      <dgm:prSet phldrT="[Text]" custT="1"/>
      <dgm:spPr>
        <a:solidFill>
          <a:srgbClr val="1F497D"/>
        </a:solidFill>
        <a:ln>
          <a:solidFill>
            <a:schemeClr val="bg1"/>
          </a:solidFill>
        </a:ln>
      </dgm:spPr>
      <dgm:t>
        <a:bodyPr/>
        <a:lstStyle/>
        <a:p>
          <a:pPr algn="ctr" rtl="1"/>
          <a:r>
            <a:rPr lang="ar-KW" sz="1400" b="1" dirty="0">
              <a:solidFill>
                <a:schemeClr val="bg1"/>
              </a:solidFill>
              <a:cs typeface="mohammad bold art 1" pitchFamily="2" charset="-78"/>
            </a:rPr>
            <a:t>تقليل الدورة المستندية</a:t>
          </a:r>
        </a:p>
      </dgm:t>
    </dgm:pt>
    <dgm:pt modelId="{88137CD0-231B-40FC-86ED-D2656E63B0F4}" type="parTrans" cxnId="{57FFC940-2C49-4DF9-9851-3C624D4FA173}">
      <dgm:prSet/>
      <dgm:spPr/>
      <dgm:t>
        <a:bodyPr/>
        <a:lstStyle/>
        <a:p>
          <a:pPr algn="ctr" rtl="1"/>
          <a:endParaRPr lang="en-US">
            <a:cs typeface="mohammad bold art 1" pitchFamily="2" charset="-78"/>
          </a:endParaRPr>
        </a:p>
      </dgm:t>
    </dgm:pt>
    <dgm:pt modelId="{DF161083-AAF9-43E1-9F12-8CB3C5E86FEC}" type="sibTrans" cxnId="{57FFC940-2C49-4DF9-9851-3C624D4FA173}">
      <dgm:prSet/>
      <dgm:spPr>
        <a:solidFill>
          <a:schemeClr val="bg1">
            <a:lumMod val="85000"/>
          </a:schemeClr>
        </a:solidFill>
      </dgm:spPr>
      <dgm:t>
        <a:bodyPr/>
        <a:lstStyle/>
        <a:p>
          <a:pPr algn="ctr" rtl="1"/>
          <a:endParaRPr lang="en-US">
            <a:cs typeface="mohammad bold art 1" pitchFamily="2" charset="-78"/>
          </a:endParaRPr>
        </a:p>
      </dgm:t>
    </dgm:pt>
    <dgm:pt modelId="{5A0E6D9D-A481-47C3-8463-DB698CFC2E6D}">
      <dgm:prSet phldrT="[Text]"/>
      <dgm:spPr>
        <a:solidFill>
          <a:srgbClr val="AD8100"/>
        </a:solidFill>
        <a:ln>
          <a:solidFill>
            <a:schemeClr val="bg1"/>
          </a:solidFill>
        </a:ln>
      </dgm:spPr>
      <dgm:t>
        <a:bodyPr/>
        <a:lstStyle/>
        <a:p>
          <a:pPr algn="ctr" rtl="1"/>
          <a:r>
            <a:rPr lang="ar-KW" b="1" dirty="0">
              <a:solidFill>
                <a:schemeClr val="bg1"/>
              </a:solidFill>
              <a:cs typeface="mohammad bold art 1" pitchFamily="2" charset="-78"/>
            </a:rPr>
            <a:t>أهداف النظام الآلي لتقارير تداولات الحسابات الإلكترونية</a:t>
          </a:r>
          <a:endParaRPr lang="en-US" b="1" dirty="0">
            <a:solidFill>
              <a:schemeClr val="bg1"/>
            </a:solidFill>
            <a:cs typeface="mohammad bold art 1" pitchFamily="2" charset="-78"/>
          </a:endParaRPr>
        </a:p>
      </dgm:t>
    </dgm:pt>
    <dgm:pt modelId="{FA4531F1-13A4-4F13-8E0B-D37B20DC79A0}" type="sibTrans" cxnId="{4A048034-0D23-4951-BB2F-90F12075A6B5}">
      <dgm:prSet/>
      <dgm:spPr/>
      <dgm:t>
        <a:bodyPr/>
        <a:lstStyle/>
        <a:p>
          <a:pPr algn="ctr" rtl="1"/>
          <a:endParaRPr lang="en-US">
            <a:cs typeface="mohammad bold art 1" pitchFamily="2" charset="-78"/>
          </a:endParaRPr>
        </a:p>
      </dgm:t>
    </dgm:pt>
    <dgm:pt modelId="{2E5C0F67-ABF3-4835-B4C8-3236B058EE8C}" type="parTrans" cxnId="{4A048034-0D23-4951-BB2F-90F12075A6B5}">
      <dgm:prSet/>
      <dgm:spPr/>
      <dgm:t>
        <a:bodyPr/>
        <a:lstStyle/>
        <a:p>
          <a:pPr algn="ctr" rtl="1"/>
          <a:endParaRPr lang="en-US">
            <a:cs typeface="mohammad bold art 1" pitchFamily="2" charset="-78"/>
          </a:endParaRPr>
        </a:p>
      </dgm:t>
    </dgm:pt>
    <dgm:pt modelId="{81D6D97C-AE8D-4C95-90F1-E6D5D65043AD}" type="pres">
      <dgm:prSet presAssocID="{27658140-509B-4DF1-98D7-7186A8D82818}" presName="Name0" presStyleCnt="0">
        <dgm:presLayoutVars>
          <dgm:chMax val="1"/>
          <dgm:dir/>
          <dgm:animLvl val="ctr"/>
          <dgm:resizeHandles val="exact"/>
        </dgm:presLayoutVars>
      </dgm:prSet>
      <dgm:spPr/>
    </dgm:pt>
    <dgm:pt modelId="{D9FE6DDD-7F15-4D8B-983F-F4252A1889FF}" type="pres">
      <dgm:prSet presAssocID="{5A0E6D9D-A481-47C3-8463-DB698CFC2E6D}" presName="centerShape" presStyleLbl="node0" presStyleIdx="0" presStyleCnt="1"/>
      <dgm:spPr/>
    </dgm:pt>
    <dgm:pt modelId="{F2DF5D07-728D-4222-8B8C-DB038CB27384}" type="pres">
      <dgm:prSet presAssocID="{BFD1106B-058D-4834-ADAE-DCE6F9647A70}" presName="node" presStyleLbl="node1" presStyleIdx="0" presStyleCnt="5">
        <dgm:presLayoutVars>
          <dgm:bulletEnabled val="1"/>
        </dgm:presLayoutVars>
      </dgm:prSet>
      <dgm:spPr/>
    </dgm:pt>
    <dgm:pt modelId="{FA0F45CA-92FC-43A0-914B-748E2D49FFAC}" type="pres">
      <dgm:prSet presAssocID="{BFD1106B-058D-4834-ADAE-DCE6F9647A70}" presName="dummy" presStyleCnt="0"/>
      <dgm:spPr/>
    </dgm:pt>
    <dgm:pt modelId="{34C2174B-4EBC-405F-AB55-372226E7A39F}" type="pres">
      <dgm:prSet presAssocID="{D9894BD5-8F14-4295-9A50-AB4A89F2F416}" presName="sibTrans" presStyleLbl="sibTrans2D1" presStyleIdx="0" presStyleCnt="5"/>
      <dgm:spPr/>
    </dgm:pt>
    <dgm:pt modelId="{583AF035-CBEB-4F13-905A-2F858FBF61F8}" type="pres">
      <dgm:prSet presAssocID="{4119B947-989E-49A6-9855-DB7492817E88}" presName="node" presStyleLbl="node1" presStyleIdx="1" presStyleCnt="5">
        <dgm:presLayoutVars>
          <dgm:bulletEnabled val="1"/>
        </dgm:presLayoutVars>
      </dgm:prSet>
      <dgm:spPr/>
    </dgm:pt>
    <dgm:pt modelId="{436671BB-5863-4C5C-A248-6CB43281CB32}" type="pres">
      <dgm:prSet presAssocID="{4119B947-989E-49A6-9855-DB7492817E88}" presName="dummy" presStyleCnt="0"/>
      <dgm:spPr/>
    </dgm:pt>
    <dgm:pt modelId="{096916B3-2244-4FD2-9E83-A60F66C5E230}" type="pres">
      <dgm:prSet presAssocID="{2CABD7BD-22EB-4AED-8BBE-1A6D7686347C}" presName="sibTrans" presStyleLbl="sibTrans2D1" presStyleIdx="1" presStyleCnt="5"/>
      <dgm:spPr/>
    </dgm:pt>
    <dgm:pt modelId="{E7017BE5-6685-4ADB-82DC-9186F212F456}" type="pres">
      <dgm:prSet presAssocID="{F600F208-19C7-46B4-91A6-E13F77E1CF4E}" presName="node" presStyleLbl="node1" presStyleIdx="2" presStyleCnt="5">
        <dgm:presLayoutVars>
          <dgm:bulletEnabled val="1"/>
        </dgm:presLayoutVars>
      </dgm:prSet>
      <dgm:spPr/>
    </dgm:pt>
    <dgm:pt modelId="{83BBBCCC-C49B-43A5-A782-ECBD0CB77E9A}" type="pres">
      <dgm:prSet presAssocID="{F600F208-19C7-46B4-91A6-E13F77E1CF4E}" presName="dummy" presStyleCnt="0"/>
      <dgm:spPr/>
    </dgm:pt>
    <dgm:pt modelId="{FBADD0AF-ED1F-4814-A948-9A0E783EAD1F}" type="pres">
      <dgm:prSet presAssocID="{08F5F9A0-3BB9-4556-AAC9-BCAAEC89E86F}" presName="sibTrans" presStyleLbl="sibTrans2D1" presStyleIdx="2" presStyleCnt="5"/>
      <dgm:spPr/>
    </dgm:pt>
    <dgm:pt modelId="{BDB3EFB4-B331-4741-A5CB-8D73480E4B2F}" type="pres">
      <dgm:prSet presAssocID="{1E245608-8C08-41AB-807A-1AE59D48F577}" presName="node" presStyleLbl="node1" presStyleIdx="3" presStyleCnt="5" custScaleY="103627">
        <dgm:presLayoutVars>
          <dgm:bulletEnabled val="1"/>
        </dgm:presLayoutVars>
      </dgm:prSet>
      <dgm:spPr/>
    </dgm:pt>
    <dgm:pt modelId="{D2FB6E6F-4CFB-412E-95F8-965799EEC38C}" type="pres">
      <dgm:prSet presAssocID="{1E245608-8C08-41AB-807A-1AE59D48F577}" presName="dummy" presStyleCnt="0"/>
      <dgm:spPr/>
    </dgm:pt>
    <dgm:pt modelId="{457D05BA-D8FF-4C50-A42C-2340DCF5B680}" type="pres">
      <dgm:prSet presAssocID="{7B3DDF99-4D05-47CA-A224-B58FE5A3D358}" presName="sibTrans" presStyleLbl="sibTrans2D1" presStyleIdx="3" presStyleCnt="5"/>
      <dgm:spPr/>
    </dgm:pt>
    <dgm:pt modelId="{09ECBFE0-E9E1-4425-99DC-399D6490CBB4}" type="pres">
      <dgm:prSet presAssocID="{035BF9B4-660F-4385-808F-3C9C2C60DA31}" presName="node" presStyleLbl="node1" presStyleIdx="4" presStyleCnt="5">
        <dgm:presLayoutVars>
          <dgm:bulletEnabled val="1"/>
        </dgm:presLayoutVars>
      </dgm:prSet>
      <dgm:spPr/>
    </dgm:pt>
    <dgm:pt modelId="{E0219ACF-5C6A-4076-B4C8-2BC51062361C}" type="pres">
      <dgm:prSet presAssocID="{035BF9B4-660F-4385-808F-3C9C2C60DA31}" presName="dummy" presStyleCnt="0"/>
      <dgm:spPr/>
    </dgm:pt>
    <dgm:pt modelId="{E8CD4D09-EBCD-4FAA-81E7-FCA99476F6E2}" type="pres">
      <dgm:prSet presAssocID="{DF161083-AAF9-43E1-9F12-8CB3C5E86FEC}" presName="sibTrans" presStyleLbl="sibTrans2D1" presStyleIdx="4" presStyleCnt="5"/>
      <dgm:spPr/>
    </dgm:pt>
  </dgm:ptLst>
  <dgm:cxnLst>
    <dgm:cxn modelId="{46823A0B-0880-4132-9284-A3C684DB1EFA}" srcId="{5A0E6D9D-A481-47C3-8463-DB698CFC2E6D}" destId="{1E245608-8C08-41AB-807A-1AE59D48F577}" srcOrd="3" destOrd="0" parTransId="{42D75047-2B65-4717-AB6C-16999181766C}" sibTransId="{7B3DDF99-4D05-47CA-A224-B58FE5A3D358}"/>
    <dgm:cxn modelId="{B01F6F0E-AD91-43B6-99B7-65AB3C21EA20}" type="presOf" srcId="{F600F208-19C7-46B4-91A6-E13F77E1CF4E}" destId="{E7017BE5-6685-4ADB-82DC-9186F212F456}" srcOrd="0" destOrd="0" presId="urn:microsoft.com/office/officeart/2005/8/layout/radial6"/>
    <dgm:cxn modelId="{8C884210-1FE4-4F66-9CCC-36C7B380BB57}" type="presOf" srcId="{1E245608-8C08-41AB-807A-1AE59D48F577}" destId="{BDB3EFB4-B331-4741-A5CB-8D73480E4B2F}" srcOrd="0" destOrd="0" presId="urn:microsoft.com/office/officeart/2005/8/layout/radial6"/>
    <dgm:cxn modelId="{533B0D2F-BB74-4446-83E6-DA215D2AAC07}" type="presOf" srcId="{08F5F9A0-3BB9-4556-AAC9-BCAAEC89E86F}" destId="{FBADD0AF-ED1F-4814-A948-9A0E783EAD1F}" srcOrd="0" destOrd="0" presId="urn:microsoft.com/office/officeart/2005/8/layout/radial6"/>
    <dgm:cxn modelId="{32ED1531-095A-46E4-810E-16C02DCBFC12}" type="presOf" srcId="{D9894BD5-8F14-4295-9A50-AB4A89F2F416}" destId="{34C2174B-4EBC-405F-AB55-372226E7A39F}" srcOrd="0" destOrd="0" presId="urn:microsoft.com/office/officeart/2005/8/layout/radial6"/>
    <dgm:cxn modelId="{0A54F833-3EC7-4193-8BAE-9AF4A09CC4AA}" srcId="{5A0E6D9D-A481-47C3-8463-DB698CFC2E6D}" destId="{F600F208-19C7-46B4-91A6-E13F77E1CF4E}" srcOrd="2" destOrd="0" parTransId="{67CA0B8B-62A5-4D30-A351-52940095FE53}" sibTransId="{08F5F9A0-3BB9-4556-AAC9-BCAAEC89E86F}"/>
    <dgm:cxn modelId="{4A048034-0D23-4951-BB2F-90F12075A6B5}" srcId="{27658140-509B-4DF1-98D7-7186A8D82818}" destId="{5A0E6D9D-A481-47C3-8463-DB698CFC2E6D}" srcOrd="0" destOrd="0" parTransId="{2E5C0F67-ABF3-4835-B4C8-3236B058EE8C}" sibTransId="{FA4531F1-13A4-4F13-8E0B-D37B20DC79A0}"/>
    <dgm:cxn modelId="{57FFC940-2C49-4DF9-9851-3C624D4FA173}" srcId="{5A0E6D9D-A481-47C3-8463-DB698CFC2E6D}" destId="{035BF9B4-660F-4385-808F-3C9C2C60DA31}" srcOrd="4" destOrd="0" parTransId="{88137CD0-231B-40FC-86ED-D2656E63B0F4}" sibTransId="{DF161083-AAF9-43E1-9F12-8CB3C5E86FEC}"/>
    <dgm:cxn modelId="{D02A5C5D-C7E9-423F-96E5-4DD330D0DDE5}" type="presOf" srcId="{2CABD7BD-22EB-4AED-8BBE-1A6D7686347C}" destId="{096916B3-2244-4FD2-9E83-A60F66C5E230}" srcOrd="0" destOrd="0" presId="urn:microsoft.com/office/officeart/2005/8/layout/radial6"/>
    <dgm:cxn modelId="{0A5B6969-4430-4D3E-B682-E2B2AF727C16}" type="presOf" srcId="{27658140-509B-4DF1-98D7-7186A8D82818}" destId="{81D6D97C-AE8D-4C95-90F1-E6D5D65043AD}" srcOrd="0" destOrd="0" presId="urn:microsoft.com/office/officeart/2005/8/layout/radial6"/>
    <dgm:cxn modelId="{99EEDF4C-8E02-4598-B63C-8D98C6E8E26C}" type="presOf" srcId="{035BF9B4-660F-4385-808F-3C9C2C60DA31}" destId="{09ECBFE0-E9E1-4425-99DC-399D6490CBB4}" srcOrd="0" destOrd="0" presId="urn:microsoft.com/office/officeart/2005/8/layout/radial6"/>
    <dgm:cxn modelId="{42FC1E70-528E-4CDD-82A5-1AA4DEAD1430}" type="presOf" srcId="{BFD1106B-058D-4834-ADAE-DCE6F9647A70}" destId="{F2DF5D07-728D-4222-8B8C-DB038CB27384}" srcOrd="0" destOrd="0" presId="urn:microsoft.com/office/officeart/2005/8/layout/radial6"/>
    <dgm:cxn modelId="{0505C754-A93A-4B00-857C-19CF9EC02C55}" type="presOf" srcId="{5A0E6D9D-A481-47C3-8463-DB698CFC2E6D}" destId="{D9FE6DDD-7F15-4D8B-983F-F4252A1889FF}" srcOrd="0" destOrd="0" presId="urn:microsoft.com/office/officeart/2005/8/layout/radial6"/>
    <dgm:cxn modelId="{5366EA92-7CFB-4B76-A8BB-C56899DE210A}" type="presOf" srcId="{DF161083-AAF9-43E1-9F12-8CB3C5E86FEC}" destId="{E8CD4D09-EBCD-4FAA-81E7-FCA99476F6E2}" srcOrd="0" destOrd="0" presId="urn:microsoft.com/office/officeart/2005/8/layout/radial6"/>
    <dgm:cxn modelId="{238641A5-2301-4238-8315-3ABE3C0F94B7}" srcId="{5A0E6D9D-A481-47C3-8463-DB698CFC2E6D}" destId="{BFD1106B-058D-4834-ADAE-DCE6F9647A70}" srcOrd="0" destOrd="0" parTransId="{2956C5CF-62BD-441F-ABA4-58CD284C7E92}" sibTransId="{D9894BD5-8F14-4295-9A50-AB4A89F2F416}"/>
    <dgm:cxn modelId="{B380CEBB-2A59-4B22-8860-1735EE919669}" type="presOf" srcId="{4119B947-989E-49A6-9855-DB7492817E88}" destId="{583AF035-CBEB-4F13-905A-2F858FBF61F8}" srcOrd="0" destOrd="0" presId="urn:microsoft.com/office/officeart/2005/8/layout/radial6"/>
    <dgm:cxn modelId="{5F4CB3D4-3030-4A95-A828-14176895AEC4}" type="presOf" srcId="{7B3DDF99-4D05-47CA-A224-B58FE5A3D358}" destId="{457D05BA-D8FF-4C50-A42C-2340DCF5B680}" srcOrd="0" destOrd="0" presId="urn:microsoft.com/office/officeart/2005/8/layout/radial6"/>
    <dgm:cxn modelId="{0D47A6F4-2B79-4CD6-BE8D-E39A23F098FB}" srcId="{5A0E6D9D-A481-47C3-8463-DB698CFC2E6D}" destId="{4119B947-989E-49A6-9855-DB7492817E88}" srcOrd="1" destOrd="0" parTransId="{02DFBA20-02A2-4EA9-8129-F7B2F9A1E040}" sibTransId="{2CABD7BD-22EB-4AED-8BBE-1A6D7686347C}"/>
    <dgm:cxn modelId="{2D7F50C5-7102-4664-B9F5-EBA460FC9BD5}" type="presParOf" srcId="{81D6D97C-AE8D-4C95-90F1-E6D5D65043AD}" destId="{D9FE6DDD-7F15-4D8B-983F-F4252A1889FF}" srcOrd="0" destOrd="0" presId="urn:microsoft.com/office/officeart/2005/8/layout/radial6"/>
    <dgm:cxn modelId="{7BB8278E-5EF1-4597-B8F0-2143AE8721EC}" type="presParOf" srcId="{81D6D97C-AE8D-4C95-90F1-E6D5D65043AD}" destId="{F2DF5D07-728D-4222-8B8C-DB038CB27384}" srcOrd="1" destOrd="0" presId="urn:microsoft.com/office/officeart/2005/8/layout/radial6"/>
    <dgm:cxn modelId="{790A52D2-0762-40D3-993F-93E60FA83082}" type="presParOf" srcId="{81D6D97C-AE8D-4C95-90F1-E6D5D65043AD}" destId="{FA0F45CA-92FC-43A0-914B-748E2D49FFAC}" srcOrd="2" destOrd="0" presId="urn:microsoft.com/office/officeart/2005/8/layout/radial6"/>
    <dgm:cxn modelId="{779C5D0E-FA11-4A6E-8FB9-6F6EE2EF47D8}" type="presParOf" srcId="{81D6D97C-AE8D-4C95-90F1-E6D5D65043AD}" destId="{34C2174B-4EBC-405F-AB55-372226E7A39F}" srcOrd="3" destOrd="0" presId="urn:microsoft.com/office/officeart/2005/8/layout/radial6"/>
    <dgm:cxn modelId="{F31F7B67-7687-4384-A06D-7740C44AE43F}" type="presParOf" srcId="{81D6D97C-AE8D-4C95-90F1-E6D5D65043AD}" destId="{583AF035-CBEB-4F13-905A-2F858FBF61F8}" srcOrd="4" destOrd="0" presId="urn:microsoft.com/office/officeart/2005/8/layout/radial6"/>
    <dgm:cxn modelId="{0A544499-750A-41B2-B64C-66848156A412}" type="presParOf" srcId="{81D6D97C-AE8D-4C95-90F1-E6D5D65043AD}" destId="{436671BB-5863-4C5C-A248-6CB43281CB32}" srcOrd="5" destOrd="0" presId="urn:microsoft.com/office/officeart/2005/8/layout/radial6"/>
    <dgm:cxn modelId="{18E414BE-9E33-4B21-A56A-BD59899765A1}" type="presParOf" srcId="{81D6D97C-AE8D-4C95-90F1-E6D5D65043AD}" destId="{096916B3-2244-4FD2-9E83-A60F66C5E230}" srcOrd="6" destOrd="0" presId="urn:microsoft.com/office/officeart/2005/8/layout/radial6"/>
    <dgm:cxn modelId="{61E98680-E190-4451-AB31-854FF6E2B9DB}" type="presParOf" srcId="{81D6D97C-AE8D-4C95-90F1-E6D5D65043AD}" destId="{E7017BE5-6685-4ADB-82DC-9186F212F456}" srcOrd="7" destOrd="0" presId="urn:microsoft.com/office/officeart/2005/8/layout/radial6"/>
    <dgm:cxn modelId="{E207E70A-1FCB-415A-B402-3A4C0D9823B0}" type="presParOf" srcId="{81D6D97C-AE8D-4C95-90F1-E6D5D65043AD}" destId="{83BBBCCC-C49B-43A5-A782-ECBD0CB77E9A}" srcOrd="8" destOrd="0" presId="urn:microsoft.com/office/officeart/2005/8/layout/radial6"/>
    <dgm:cxn modelId="{ED3CDBD1-59FF-4146-9777-31E0D37AE3CF}" type="presParOf" srcId="{81D6D97C-AE8D-4C95-90F1-E6D5D65043AD}" destId="{FBADD0AF-ED1F-4814-A948-9A0E783EAD1F}" srcOrd="9" destOrd="0" presId="urn:microsoft.com/office/officeart/2005/8/layout/radial6"/>
    <dgm:cxn modelId="{F292F497-5C12-4E3A-8F60-BA1EF402D198}" type="presParOf" srcId="{81D6D97C-AE8D-4C95-90F1-E6D5D65043AD}" destId="{BDB3EFB4-B331-4741-A5CB-8D73480E4B2F}" srcOrd="10" destOrd="0" presId="urn:microsoft.com/office/officeart/2005/8/layout/radial6"/>
    <dgm:cxn modelId="{AC0887F9-1AA3-4721-9E50-8D02C2AC1F10}" type="presParOf" srcId="{81D6D97C-AE8D-4C95-90F1-E6D5D65043AD}" destId="{D2FB6E6F-4CFB-412E-95F8-965799EEC38C}" srcOrd="11" destOrd="0" presId="urn:microsoft.com/office/officeart/2005/8/layout/radial6"/>
    <dgm:cxn modelId="{68FD46F8-4871-4AD6-B8A9-9108E61A8E36}" type="presParOf" srcId="{81D6D97C-AE8D-4C95-90F1-E6D5D65043AD}" destId="{457D05BA-D8FF-4C50-A42C-2340DCF5B680}" srcOrd="12" destOrd="0" presId="urn:microsoft.com/office/officeart/2005/8/layout/radial6"/>
    <dgm:cxn modelId="{BB551409-A882-4FD2-B216-98E8DB55D3A5}" type="presParOf" srcId="{81D6D97C-AE8D-4C95-90F1-E6D5D65043AD}" destId="{09ECBFE0-E9E1-4425-99DC-399D6490CBB4}" srcOrd="13" destOrd="0" presId="urn:microsoft.com/office/officeart/2005/8/layout/radial6"/>
    <dgm:cxn modelId="{0F59C277-3DBB-4FB6-869E-F432FA9631DD}" type="presParOf" srcId="{81D6D97C-AE8D-4C95-90F1-E6D5D65043AD}" destId="{E0219ACF-5C6A-4076-B4C8-2BC51062361C}" srcOrd="14" destOrd="0" presId="urn:microsoft.com/office/officeart/2005/8/layout/radial6"/>
    <dgm:cxn modelId="{CCBADD9B-286F-46FA-8967-6CB956E3E14D}" type="presParOf" srcId="{81D6D97C-AE8D-4C95-90F1-E6D5D65043AD}" destId="{E8CD4D09-EBCD-4FAA-81E7-FCA99476F6E2}" srcOrd="15"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D4D09-EBCD-4FAA-81E7-FCA99476F6E2}">
      <dsp:nvSpPr>
        <dsp:cNvPr id="0" name=""/>
        <dsp:cNvSpPr/>
      </dsp:nvSpPr>
      <dsp:spPr>
        <a:xfrm>
          <a:off x="792965" y="574279"/>
          <a:ext cx="3833463" cy="3833463"/>
        </a:xfrm>
        <a:prstGeom prst="blockArc">
          <a:avLst>
            <a:gd name="adj1" fmla="val 11880000"/>
            <a:gd name="adj2" fmla="val 16200000"/>
            <a:gd name="adj3" fmla="val 4634"/>
          </a:avLst>
        </a:prstGeom>
        <a:solidFill>
          <a:schemeClr val="bg1">
            <a:lumMod val="85000"/>
          </a:schemeClr>
        </a:solidFill>
        <a:ln>
          <a:noFill/>
        </a:ln>
        <a:effectLst/>
      </dsp:spPr>
      <dsp:style>
        <a:lnRef idx="0">
          <a:scrgbClr r="0" g="0" b="0"/>
        </a:lnRef>
        <a:fillRef idx="1">
          <a:scrgbClr r="0" g="0" b="0"/>
        </a:fillRef>
        <a:effectRef idx="1">
          <a:scrgbClr r="0" g="0" b="0"/>
        </a:effectRef>
        <a:fontRef idx="minor">
          <a:schemeClr val="lt1"/>
        </a:fontRef>
      </dsp:style>
    </dsp:sp>
    <dsp:sp modelId="{457D05BA-D8FF-4C50-A42C-2340DCF5B680}">
      <dsp:nvSpPr>
        <dsp:cNvPr id="0" name=""/>
        <dsp:cNvSpPr/>
      </dsp:nvSpPr>
      <dsp:spPr>
        <a:xfrm>
          <a:off x="792965" y="574279"/>
          <a:ext cx="3833463" cy="3833463"/>
        </a:xfrm>
        <a:prstGeom prst="blockArc">
          <a:avLst>
            <a:gd name="adj1" fmla="val 7560000"/>
            <a:gd name="adj2" fmla="val 11880000"/>
            <a:gd name="adj3" fmla="val 4634"/>
          </a:avLst>
        </a:prstGeom>
        <a:solidFill>
          <a:schemeClr val="bg1">
            <a:lumMod val="85000"/>
          </a:schemeClr>
        </a:solidFill>
        <a:ln>
          <a:noFill/>
        </a:ln>
        <a:effectLst/>
      </dsp:spPr>
      <dsp:style>
        <a:lnRef idx="0">
          <a:scrgbClr r="0" g="0" b="0"/>
        </a:lnRef>
        <a:fillRef idx="1">
          <a:scrgbClr r="0" g="0" b="0"/>
        </a:fillRef>
        <a:effectRef idx="1">
          <a:scrgbClr r="0" g="0" b="0"/>
        </a:effectRef>
        <a:fontRef idx="minor">
          <a:schemeClr val="lt1"/>
        </a:fontRef>
      </dsp:style>
    </dsp:sp>
    <dsp:sp modelId="{FBADD0AF-ED1F-4814-A948-9A0E783EAD1F}">
      <dsp:nvSpPr>
        <dsp:cNvPr id="0" name=""/>
        <dsp:cNvSpPr/>
      </dsp:nvSpPr>
      <dsp:spPr>
        <a:xfrm>
          <a:off x="792965" y="574279"/>
          <a:ext cx="3833463" cy="3833463"/>
        </a:xfrm>
        <a:prstGeom prst="blockArc">
          <a:avLst>
            <a:gd name="adj1" fmla="val 3240000"/>
            <a:gd name="adj2" fmla="val 7560000"/>
            <a:gd name="adj3" fmla="val 4634"/>
          </a:avLst>
        </a:prstGeom>
        <a:solidFill>
          <a:schemeClr val="bg1">
            <a:lumMod val="85000"/>
          </a:schemeClr>
        </a:solidFill>
        <a:ln>
          <a:noFill/>
        </a:ln>
        <a:effectLst/>
      </dsp:spPr>
      <dsp:style>
        <a:lnRef idx="0">
          <a:scrgbClr r="0" g="0" b="0"/>
        </a:lnRef>
        <a:fillRef idx="1">
          <a:scrgbClr r="0" g="0" b="0"/>
        </a:fillRef>
        <a:effectRef idx="1">
          <a:scrgbClr r="0" g="0" b="0"/>
        </a:effectRef>
        <a:fontRef idx="minor">
          <a:schemeClr val="lt1"/>
        </a:fontRef>
      </dsp:style>
    </dsp:sp>
    <dsp:sp modelId="{096916B3-2244-4FD2-9E83-A60F66C5E230}">
      <dsp:nvSpPr>
        <dsp:cNvPr id="0" name=""/>
        <dsp:cNvSpPr/>
      </dsp:nvSpPr>
      <dsp:spPr>
        <a:xfrm>
          <a:off x="792965" y="574279"/>
          <a:ext cx="3833463" cy="3833463"/>
        </a:xfrm>
        <a:prstGeom prst="blockArc">
          <a:avLst>
            <a:gd name="adj1" fmla="val 20520000"/>
            <a:gd name="adj2" fmla="val 3240000"/>
            <a:gd name="adj3" fmla="val 4634"/>
          </a:avLst>
        </a:prstGeom>
        <a:solidFill>
          <a:schemeClr val="bg1">
            <a:lumMod val="85000"/>
          </a:schemeClr>
        </a:solidFill>
        <a:ln>
          <a:noFill/>
        </a:ln>
        <a:effectLst/>
      </dsp:spPr>
      <dsp:style>
        <a:lnRef idx="0">
          <a:scrgbClr r="0" g="0" b="0"/>
        </a:lnRef>
        <a:fillRef idx="1">
          <a:scrgbClr r="0" g="0" b="0"/>
        </a:fillRef>
        <a:effectRef idx="1">
          <a:scrgbClr r="0" g="0" b="0"/>
        </a:effectRef>
        <a:fontRef idx="minor">
          <a:schemeClr val="lt1"/>
        </a:fontRef>
      </dsp:style>
    </dsp:sp>
    <dsp:sp modelId="{34C2174B-4EBC-405F-AB55-372226E7A39F}">
      <dsp:nvSpPr>
        <dsp:cNvPr id="0" name=""/>
        <dsp:cNvSpPr/>
      </dsp:nvSpPr>
      <dsp:spPr>
        <a:xfrm>
          <a:off x="792965" y="574279"/>
          <a:ext cx="3833463" cy="3833463"/>
        </a:xfrm>
        <a:prstGeom prst="blockArc">
          <a:avLst>
            <a:gd name="adj1" fmla="val 16200000"/>
            <a:gd name="adj2" fmla="val 20520000"/>
            <a:gd name="adj3" fmla="val 4634"/>
          </a:avLst>
        </a:prstGeom>
        <a:solidFill>
          <a:schemeClr val="bg1">
            <a:lumMod val="85000"/>
          </a:schemeClr>
        </a:solidFill>
        <a:ln>
          <a:noFill/>
        </a:ln>
        <a:effectLst/>
      </dsp:spPr>
      <dsp:style>
        <a:lnRef idx="0">
          <a:scrgbClr r="0" g="0" b="0"/>
        </a:lnRef>
        <a:fillRef idx="1">
          <a:scrgbClr r="0" g="0" b="0"/>
        </a:fillRef>
        <a:effectRef idx="1">
          <a:scrgbClr r="0" g="0" b="0"/>
        </a:effectRef>
        <a:fontRef idx="minor">
          <a:schemeClr val="lt1"/>
        </a:fontRef>
      </dsp:style>
    </dsp:sp>
    <dsp:sp modelId="{D9FE6DDD-7F15-4D8B-983F-F4252A1889FF}">
      <dsp:nvSpPr>
        <dsp:cNvPr id="0" name=""/>
        <dsp:cNvSpPr/>
      </dsp:nvSpPr>
      <dsp:spPr>
        <a:xfrm>
          <a:off x="1828516" y="1609830"/>
          <a:ext cx="1762361" cy="1762361"/>
        </a:xfrm>
        <a:prstGeom prst="ellipse">
          <a:avLst/>
        </a:prstGeom>
        <a:solidFill>
          <a:srgbClr val="AD8100"/>
        </a:solidFill>
        <a:ln w="1905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KW" sz="1400" b="1" kern="1200" dirty="0">
              <a:solidFill>
                <a:schemeClr val="bg1"/>
              </a:solidFill>
              <a:cs typeface="mohammad bold art 1" pitchFamily="2" charset="-78"/>
            </a:rPr>
            <a:t>أهداف النظام الآلي لتقارير تداولات الحسابات الإلكترونية</a:t>
          </a:r>
          <a:endParaRPr lang="en-US" sz="1400" b="1" kern="1200" dirty="0">
            <a:solidFill>
              <a:schemeClr val="bg1"/>
            </a:solidFill>
            <a:cs typeface="mohammad bold art 1" pitchFamily="2" charset="-78"/>
          </a:endParaRPr>
        </a:p>
      </dsp:txBody>
      <dsp:txXfrm>
        <a:off x="2086608" y="1867922"/>
        <a:ext cx="1246177" cy="1246177"/>
      </dsp:txXfrm>
    </dsp:sp>
    <dsp:sp modelId="{F2DF5D07-728D-4222-8B8C-DB038CB27384}">
      <dsp:nvSpPr>
        <dsp:cNvPr id="0" name=""/>
        <dsp:cNvSpPr/>
      </dsp:nvSpPr>
      <dsp:spPr>
        <a:xfrm>
          <a:off x="2092870" y="1864"/>
          <a:ext cx="1233653" cy="1233653"/>
        </a:xfrm>
        <a:prstGeom prst="ellipse">
          <a:avLst/>
        </a:prstGeom>
        <a:solidFill>
          <a:srgbClr val="1F497D"/>
        </a:solidFill>
        <a:ln w="1905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KW" sz="1400" b="1" kern="1200" dirty="0">
              <a:solidFill>
                <a:schemeClr val="bg1"/>
              </a:solidFill>
              <a:cs typeface="mohammad bold art 1" pitchFamily="2" charset="-78"/>
            </a:rPr>
            <a:t>تبسيط إجراءات التعامل مع الهيئة</a:t>
          </a:r>
          <a:endParaRPr lang="en-US" sz="1400" b="1" kern="1200" dirty="0">
            <a:solidFill>
              <a:schemeClr val="bg1"/>
            </a:solidFill>
            <a:cs typeface="mohammad bold art 1" pitchFamily="2" charset="-78"/>
          </a:endParaRPr>
        </a:p>
      </dsp:txBody>
      <dsp:txXfrm>
        <a:off x="2273534" y="182528"/>
        <a:ext cx="872325" cy="872325"/>
      </dsp:txXfrm>
    </dsp:sp>
    <dsp:sp modelId="{583AF035-CBEB-4F13-905A-2F858FBF61F8}">
      <dsp:nvSpPr>
        <dsp:cNvPr id="0" name=""/>
        <dsp:cNvSpPr/>
      </dsp:nvSpPr>
      <dsp:spPr>
        <a:xfrm>
          <a:off x="3873553" y="1295605"/>
          <a:ext cx="1233653" cy="1233653"/>
        </a:xfrm>
        <a:prstGeom prst="ellipse">
          <a:avLst/>
        </a:prstGeom>
        <a:solidFill>
          <a:srgbClr val="1F497D"/>
        </a:solidFill>
        <a:ln w="1905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KW" sz="1400" b="1" kern="1200" dirty="0">
              <a:solidFill>
                <a:schemeClr val="bg1"/>
              </a:solidFill>
              <a:cs typeface="mohammad bold art 1" pitchFamily="2" charset="-78"/>
            </a:rPr>
            <a:t>سهولة تقديم التقارير</a:t>
          </a:r>
          <a:endParaRPr lang="en-US" sz="1400" b="1" kern="1200" dirty="0">
            <a:solidFill>
              <a:schemeClr val="bg1"/>
            </a:solidFill>
            <a:cs typeface="mohammad bold art 1" pitchFamily="2" charset="-78"/>
          </a:endParaRPr>
        </a:p>
      </dsp:txBody>
      <dsp:txXfrm>
        <a:off x="4054217" y="1476269"/>
        <a:ext cx="872325" cy="872325"/>
      </dsp:txXfrm>
    </dsp:sp>
    <dsp:sp modelId="{E7017BE5-6685-4ADB-82DC-9186F212F456}">
      <dsp:nvSpPr>
        <dsp:cNvPr id="0" name=""/>
        <dsp:cNvSpPr/>
      </dsp:nvSpPr>
      <dsp:spPr>
        <a:xfrm>
          <a:off x="3193392" y="3388923"/>
          <a:ext cx="1233653" cy="1233653"/>
        </a:xfrm>
        <a:prstGeom prst="ellipse">
          <a:avLst/>
        </a:prstGeom>
        <a:solidFill>
          <a:srgbClr val="1F497D"/>
        </a:solidFill>
        <a:ln w="1905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KW" sz="1400" b="1" kern="1200" dirty="0">
              <a:solidFill>
                <a:schemeClr val="bg1"/>
              </a:solidFill>
              <a:cs typeface="mohammad bold art 1" pitchFamily="2" charset="-78"/>
            </a:rPr>
            <a:t>المحافظة على سرية المعلومات</a:t>
          </a:r>
          <a:endParaRPr lang="en-US" sz="1400" b="1" kern="1200" dirty="0">
            <a:solidFill>
              <a:schemeClr val="bg1"/>
            </a:solidFill>
            <a:cs typeface="mohammad bold art 1" pitchFamily="2" charset="-78"/>
          </a:endParaRPr>
        </a:p>
      </dsp:txBody>
      <dsp:txXfrm>
        <a:off x="3374056" y="3569587"/>
        <a:ext cx="872325" cy="872325"/>
      </dsp:txXfrm>
    </dsp:sp>
    <dsp:sp modelId="{BDB3EFB4-B331-4741-A5CB-8D73480E4B2F}">
      <dsp:nvSpPr>
        <dsp:cNvPr id="0" name=""/>
        <dsp:cNvSpPr/>
      </dsp:nvSpPr>
      <dsp:spPr>
        <a:xfrm>
          <a:off x="992348" y="3366550"/>
          <a:ext cx="1233653" cy="1278397"/>
        </a:xfrm>
        <a:prstGeom prst="ellipse">
          <a:avLst/>
        </a:prstGeom>
        <a:solidFill>
          <a:srgbClr val="1F497D"/>
        </a:solidFill>
        <a:ln w="1905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KW" sz="1400" b="1" kern="1200" dirty="0">
              <a:solidFill>
                <a:schemeClr val="bg1"/>
              </a:solidFill>
              <a:cs typeface="mohammad bold art 1" pitchFamily="2" charset="-78"/>
            </a:rPr>
            <a:t>رفع كفاءة العمل في بيئة إلكترونية</a:t>
          </a:r>
          <a:endParaRPr lang="en-US" sz="1400" b="1" kern="1200" dirty="0">
            <a:solidFill>
              <a:schemeClr val="bg1"/>
            </a:solidFill>
            <a:cs typeface="mohammad bold art 1" pitchFamily="2" charset="-78"/>
          </a:endParaRPr>
        </a:p>
      </dsp:txBody>
      <dsp:txXfrm>
        <a:off x="1173012" y="3553767"/>
        <a:ext cx="872325" cy="903963"/>
      </dsp:txXfrm>
    </dsp:sp>
    <dsp:sp modelId="{09ECBFE0-E9E1-4425-99DC-399D6490CBB4}">
      <dsp:nvSpPr>
        <dsp:cNvPr id="0" name=""/>
        <dsp:cNvSpPr/>
      </dsp:nvSpPr>
      <dsp:spPr>
        <a:xfrm>
          <a:off x="312188" y="1295605"/>
          <a:ext cx="1233653" cy="1233653"/>
        </a:xfrm>
        <a:prstGeom prst="ellipse">
          <a:avLst/>
        </a:prstGeom>
        <a:solidFill>
          <a:srgbClr val="1F497D"/>
        </a:solidFill>
        <a:ln w="1905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KW" sz="1400" b="1" kern="1200" dirty="0">
              <a:solidFill>
                <a:schemeClr val="bg1"/>
              </a:solidFill>
              <a:cs typeface="mohammad bold art 1" pitchFamily="2" charset="-78"/>
            </a:rPr>
            <a:t>تقليل الدورة المستندية</a:t>
          </a:r>
        </a:p>
      </dsp:txBody>
      <dsp:txXfrm>
        <a:off x="492852" y="1476269"/>
        <a:ext cx="872325" cy="87232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A2B6469D-3754-45A1-B18D-FF68B1D6D9B4}" type="datetimeFigureOut">
              <a:rPr lang="en-US" smtClean="0"/>
              <a:t>10/25/2022</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4F6A0417-33D9-40AD-A66D-4F4DA17A226B}" type="slidenum">
              <a:rPr lang="en-US" smtClean="0"/>
              <a:t>‹#›</a:t>
            </a:fld>
            <a:endParaRPr lang="en-US"/>
          </a:p>
        </p:txBody>
      </p:sp>
    </p:spTree>
    <p:extLst>
      <p:ext uri="{BB962C8B-B14F-4D97-AF65-F5344CB8AC3E}">
        <p14:creationId xmlns:p14="http://schemas.microsoft.com/office/powerpoint/2010/main" val="2330988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3609681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3358253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3377988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0D330-712B-4068-A7B5-26F36E9AA4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614816-21A3-4FAC-8C89-CE6EC26E08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4C25F1-71FF-4F4B-9461-0AC0CCB6789D}"/>
              </a:ext>
            </a:extLst>
          </p:cNvPr>
          <p:cNvSpPr>
            <a:spLocks noGrp="1"/>
          </p:cNvSpPr>
          <p:nvPr>
            <p:ph type="dt" sz="half" idx="10"/>
          </p:nvPr>
        </p:nvSpPr>
        <p:spPr/>
        <p:txBody>
          <a:bodyPr/>
          <a:lstStyle/>
          <a:p>
            <a:fld id="{C96A49D5-5848-40F5-A796-9A241BC08C76}" type="datetime1">
              <a:rPr lang="en-US" smtClean="0"/>
              <a:t>10/25/2022</a:t>
            </a:fld>
            <a:endParaRPr lang="en-US"/>
          </a:p>
        </p:txBody>
      </p:sp>
      <p:sp>
        <p:nvSpPr>
          <p:cNvPr id="5" name="Footer Placeholder 4">
            <a:extLst>
              <a:ext uri="{FF2B5EF4-FFF2-40B4-BE49-F238E27FC236}">
                <a16:creationId xmlns:a16="http://schemas.microsoft.com/office/drawing/2014/main" id="{045E2C1E-E0C1-4683-BD9F-F769F9F835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6385FA-956B-477E-9FFE-452139711DA4}"/>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2639295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7CA0F-99D0-4CE1-9AA7-DE7E4B359D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B30B8E-D259-47FF-A159-B0551A5765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EC6F4F-76BF-4561-AE65-EDBE3715B4F9}"/>
              </a:ext>
            </a:extLst>
          </p:cNvPr>
          <p:cNvSpPr>
            <a:spLocks noGrp="1"/>
          </p:cNvSpPr>
          <p:nvPr>
            <p:ph type="dt" sz="half" idx="10"/>
          </p:nvPr>
        </p:nvSpPr>
        <p:spPr/>
        <p:txBody>
          <a:bodyPr/>
          <a:lstStyle/>
          <a:p>
            <a:fld id="{087ED76E-8097-413C-AE85-AE1F99CD4543}" type="datetime1">
              <a:rPr lang="en-US" smtClean="0"/>
              <a:t>10/25/2022</a:t>
            </a:fld>
            <a:endParaRPr lang="en-US"/>
          </a:p>
        </p:txBody>
      </p:sp>
      <p:sp>
        <p:nvSpPr>
          <p:cNvPr id="5" name="Footer Placeholder 4">
            <a:extLst>
              <a:ext uri="{FF2B5EF4-FFF2-40B4-BE49-F238E27FC236}">
                <a16:creationId xmlns:a16="http://schemas.microsoft.com/office/drawing/2014/main" id="{C02505F7-339C-402E-805F-8A2391B393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3DACAC-90D0-4B09-B954-978DB51C05B8}"/>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1283011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384181-EED9-49ED-BDE0-059BD157DAE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362FCA-D313-4B66-84E6-16B2BDEBAB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B0E06E-F669-4D39-99F4-D83F189FFD61}"/>
              </a:ext>
            </a:extLst>
          </p:cNvPr>
          <p:cNvSpPr>
            <a:spLocks noGrp="1"/>
          </p:cNvSpPr>
          <p:nvPr>
            <p:ph type="dt" sz="half" idx="10"/>
          </p:nvPr>
        </p:nvSpPr>
        <p:spPr/>
        <p:txBody>
          <a:bodyPr/>
          <a:lstStyle/>
          <a:p>
            <a:fld id="{8B8F4A97-3003-4A6B-B062-0A9FC315E00F}" type="datetime1">
              <a:rPr lang="en-US" smtClean="0"/>
              <a:t>10/25/2022</a:t>
            </a:fld>
            <a:endParaRPr lang="en-US"/>
          </a:p>
        </p:txBody>
      </p:sp>
      <p:sp>
        <p:nvSpPr>
          <p:cNvPr id="5" name="Footer Placeholder 4">
            <a:extLst>
              <a:ext uri="{FF2B5EF4-FFF2-40B4-BE49-F238E27FC236}">
                <a16:creationId xmlns:a16="http://schemas.microsoft.com/office/drawing/2014/main" id="{1F1737C1-FC2A-42A2-BA36-00D36BC11F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5D397F-E683-4448-9563-F154C0630CB0}"/>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238810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4D63E-4BFF-4543-BCAD-8AB6750DB7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D3BFAD-92AE-4AAA-9FE4-4FBB5C7418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3D7A36-8FA1-4303-B014-4F831389CCB8}"/>
              </a:ext>
            </a:extLst>
          </p:cNvPr>
          <p:cNvSpPr>
            <a:spLocks noGrp="1"/>
          </p:cNvSpPr>
          <p:nvPr>
            <p:ph type="dt" sz="half" idx="10"/>
          </p:nvPr>
        </p:nvSpPr>
        <p:spPr/>
        <p:txBody>
          <a:bodyPr/>
          <a:lstStyle/>
          <a:p>
            <a:fld id="{5B1C6447-977A-497D-BC4A-E50A2873286E}" type="datetime1">
              <a:rPr lang="en-US" smtClean="0"/>
              <a:t>10/25/2022</a:t>
            </a:fld>
            <a:endParaRPr lang="en-US"/>
          </a:p>
        </p:txBody>
      </p:sp>
      <p:sp>
        <p:nvSpPr>
          <p:cNvPr id="5" name="Footer Placeholder 4">
            <a:extLst>
              <a:ext uri="{FF2B5EF4-FFF2-40B4-BE49-F238E27FC236}">
                <a16:creationId xmlns:a16="http://schemas.microsoft.com/office/drawing/2014/main" id="{B227F676-6FB6-4F07-8A2A-BCF3E4A28D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0E63B1-0F36-4473-A3E2-11B2A506AF36}"/>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3347361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116A8-B4B6-4A2D-9D21-038DC881B9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F454A6-9D1B-47E0-B69B-904D7ED31C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52FD718-29D3-4283-B3B4-4421A23B111C}"/>
              </a:ext>
            </a:extLst>
          </p:cNvPr>
          <p:cNvSpPr>
            <a:spLocks noGrp="1"/>
          </p:cNvSpPr>
          <p:nvPr>
            <p:ph type="dt" sz="half" idx="10"/>
          </p:nvPr>
        </p:nvSpPr>
        <p:spPr/>
        <p:txBody>
          <a:bodyPr/>
          <a:lstStyle/>
          <a:p>
            <a:fld id="{C4388A80-CBD2-45AC-9AA7-AAB38068D340}" type="datetime1">
              <a:rPr lang="en-US" smtClean="0"/>
              <a:t>10/25/2022</a:t>
            </a:fld>
            <a:endParaRPr lang="en-US"/>
          </a:p>
        </p:txBody>
      </p:sp>
      <p:sp>
        <p:nvSpPr>
          <p:cNvPr id="5" name="Footer Placeholder 4">
            <a:extLst>
              <a:ext uri="{FF2B5EF4-FFF2-40B4-BE49-F238E27FC236}">
                <a16:creationId xmlns:a16="http://schemas.microsoft.com/office/drawing/2014/main" id="{1E1AB686-F827-4156-B53B-A636D775F8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D94930-A14D-4A42-AA91-1AA1CC865141}"/>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475752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07623-6F12-4405-804B-D7FD33267A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904461-0B40-4B72-9C43-93AA6DA61F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8802A9-0C05-41DA-8FF9-E97EE5F1D2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CEEF627-835D-4F20-9358-EA672EFA7311}"/>
              </a:ext>
            </a:extLst>
          </p:cNvPr>
          <p:cNvSpPr>
            <a:spLocks noGrp="1"/>
          </p:cNvSpPr>
          <p:nvPr>
            <p:ph type="dt" sz="half" idx="10"/>
          </p:nvPr>
        </p:nvSpPr>
        <p:spPr/>
        <p:txBody>
          <a:bodyPr/>
          <a:lstStyle/>
          <a:p>
            <a:fld id="{3D127747-65F1-4F03-BBE0-6A79BDDF44C7}" type="datetime1">
              <a:rPr lang="en-US" smtClean="0"/>
              <a:t>10/25/2022</a:t>
            </a:fld>
            <a:endParaRPr lang="en-US"/>
          </a:p>
        </p:txBody>
      </p:sp>
      <p:sp>
        <p:nvSpPr>
          <p:cNvPr id="6" name="Footer Placeholder 5">
            <a:extLst>
              <a:ext uri="{FF2B5EF4-FFF2-40B4-BE49-F238E27FC236}">
                <a16:creationId xmlns:a16="http://schemas.microsoft.com/office/drawing/2014/main" id="{0C3A1C66-0D91-4A1C-8BE3-E9A408D248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C4CADB-3134-4066-9DB9-06A133908757}"/>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1410777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8113F-3D25-4156-ADCF-911BD4B86B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9B0EA3-55D4-4077-943F-6CBC621E0E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FC68A3-34D1-43BF-A69A-12142F348E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8F8F60-C32C-482F-A5D7-103B1A11C9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560E69-0A0B-445F-A6B5-2EC88BF83C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3650EE-0DF2-4E30-AA32-A1660046E670}"/>
              </a:ext>
            </a:extLst>
          </p:cNvPr>
          <p:cNvSpPr>
            <a:spLocks noGrp="1"/>
          </p:cNvSpPr>
          <p:nvPr>
            <p:ph type="dt" sz="half" idx="10"/>
          </p:nvPr>
        </p:nvSpPr>
        <p:spPr/>
        <p:txBody>
          <a:bodyPr/>
          <a:lstStyle/>
          <a:p>
            <a:fld id="{2DA1AED7-233C-4770-B116-B11E92946A25}" type="datetime1">
              <a:rPr lang="en-US" smtClean="0"/>
              <a:t>10/25/2022</a:t>
            </a:fld>
            <a:endParaRPr lang="en-US"/>
          </a:p>
        </p:txBody>
      </p:sp>
      <p:sp>
        <p:nvSpPr>
          <p:cNvPr id="8" name="Footer Placeholder 7">
            <a:extLst>
              <a:ext uri="{FF2B5EF4-FFF2-40B4-BE49-F238E27FC236}">
                <a16:creationId xmlns:a16="http://schemas.microsoft.com/office/drawing/2014/main" id="{2A57EA71-FD77-4DD2-9984-7A8A3D2D8B6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4BC1199-6977-4286-A2F0-CE37458B5FDA}"/>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451925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1678F-B590-40F6-9D7B-D1BE5087A9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A01FBD-2565-40C9-AA59-40D4B6A79594}"/>
              </a:ext>
            </a:extLst>
          </p:cNvPr>
          <p:cNvSpPr>
            <a:spLocks noGrp="1"/>
          </p:cNvSpPr>
          <p:nvPr>
            <p:ph type="dt" sz="half" idx="10"/>
          </p:nvPr>
        </p:nvSpPr>
        <p:spPr/>
        <p:txBody>
          <a:bodyPr/>
          <a:lstStyle/>
          <a:p>
            <a:fld id="{C6FB4592-9A8F-4259-B624-2615A4923A5D}" type="datetime1">
              <a:rPr lang="en-US" smtClean="0"/>
              <a:t>10/25/2022</a:t>
            </a:fld>
            <a:endParaRPr lang="en-US"/>
          </a:p>
        </p:txBody>
      </p:sp>
      <p:sp>
        <p:nvSpPr>
          <p:cNvPr id="4" name="Footer Placeholder 3">
            <a:extLst>
              <a:ext uri="{FF2B5EF4-FFF2-40B4-BE49-F238E27FC236}">
                <a16:creationId xmlns:a16="http://schemas.microsoft.com/office/drawing/2014/main" id="{1AD77E65-5246-4FFC-8A13-8D4EB7F79A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7AEB18-5F90-4F82-BB4E-00AD44DD9EEE}"/>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1480012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CDEF4D-9752-41FE-9227-A224911415C5}"/>
              </a:ext>
            </a:extLst>
          </p:cNvPr>
          <p:cNvSpPr>
            <a:spLocks noGrp="1"/>
          </p:cNvSpPr>
          <p:nvPr>
            <p:ph type="dt" sz="half" idx="10"/>
          </p:nvPr>
        </p:nvSpPr>
        <p:spPr/>
        <p:txBody>
          <a:bodyPr/>
          <a:lstStyle/>
          <a:p>
            <a:fld id="{F19D7A1F-399D-49B4-A040-C333BAABD0B0}" type="datetime1">
              <a:rPr lang="en-US" smtClean="0"/>
              <a:t>10/25/2022</a:t>
            </a:fld>
            <a:endParaRPr lang="en-US"/>
          </a:p>
        </p:txBody>
      </p:sp>
      <p:sp>
        <p:nvSpPr>
          <p:cNvPr id="3" name="Footer Placeholder 2">
            <a:extLst>
              <a:ext uri="{FF2B5EF4-FFF2-40B4-BE49-F238E27FC236}">
                <a16:creationId xmlns:a16="http://schemas.microsoft.com/office/drawing/2014/main" id="{F1F84151-F3FE-404D-A3F2-0ADF13B149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1B4A9-CBB7-48E8-8E6D-4FD6E8335494}"/>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3694979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D8FC7-5F5A-48FA-A1E3-84F15BB105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C4FF1D-C54D-496A-AA7C-A4C1565196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AC370E-6D3F-4B08-BF0B-E2FC0D0DA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2C04C5-F8CC-40C1-AAFC-678B1A3626A0}"/>
              </a:ext>
            </a:extLst>
          </p:cNvPr>
          <p:cNvSpPr>
            <a:spLocks noGrp="1"/>
          </p:cNvSpPr>
          <p:nvPr>
            <p:ph type="dt" sz="half" idx="10"/>
          </p:nvPr>
        </p:nvSpPr>
        <p:spPr/>
        <p:txBody>
          <a:bodyPr/>
          <a:lstStyle/>
          <a:p>
            <a:fld id="{1A3D5CB8-9ADC-46BC-A461-A6BA1CBE1E8F}" type="datetime1">
              <a:rPr lang="en-US" smtClean="0"/>
              <a:t>10/25/2022</a:t>
            </a:fld>
            <a:endParaRPr lang="en-US"/>
          </a:p>
        </p:txBody>
      </p:sp>
      <p:sp>
        <p:nvSpPr>
          <p:cNvPr id="6" name="Footer Placeholder 5">
            <a:extLst>
              <a:ext uri="{FF2B5EF4-FFF2-40B4-BE49-F238E27FC236}">
                <a16:creationId xmlns:a16="http://schemas.microsoft.com/office/drawing/2014/main" id="{EEB8F804-A4CC-486D-ABB8-03B76F1644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F09DA4-1D23-4BF0-A6FB-3E2911647E8D}"/>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1652543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2D55A-BC43-4ADA-BBCA-3B1583CD28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DE2A92-C302-4D73-A9FE-3E605C366C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749C9D-4505-4F8E-9B28-CFBE188F9D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29B15B-00C5-43A5-A484-5D974DAE9F5E}"/>
              </a:ext>
            </a:extLst>
          </p:cNvPr>
          <p:cNvSpPr>
            <a:spLocks noGrp="1"/>
          </p:cNvSpPr>
          <p:nvPr>
            <p:ph type="dt" sz="half" idx="10"/>
          </p:nvPr>
        </p:nvSpPr>
        <p:spPr/>
        <p:txBody>
          <a:bodyPr/>
          <a:lstStyle/>
          <a:p>
            <a:fld id="{A7B69BF1-BFA3-45A2-AB2A-7AEB6684C0A2}" type="datetime1">
              <a:rPr lang="en-US" smtClean="0"/>
              <a:t>10/25/2022</a:t>
            </a:fld>
            <a:endParaRPr lang="en-US"/>
          </a:p>
        </p:txBody>
      </p:sp>
      <p:sp>
        <p:nvSpPr>
          <p:cNvPr id="6" name="Footer Placeholder 5">
            <a:extLst>
              <a:ext uri="{FF2B5EF4-FFF2-40B4-BE49-F238E27FC236}">
                <a16:creationId xmlns:a16="http://schemas.microsoft.com/office/drawing/2014/main" id="{BDC0D9DC-2637-4056-BD5F-87FD9CD6E7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2D522B-7D10-497F-ABF5-68AAD388A38C}"/>
              </a:ext>
            </a:extLst>
          </p:cNvPr>
          <p:cNvSpPr>
            <a:spLocks noGrp="1"/>
          </p:cNvSpPr>
          <p:nvPr>
            <p:ph type="sldNum" sz="quarter" idx="12"/>
          </p:nvPr>
        </p:nvSpPr>
        <p:spPr/>
        <p:txBody>
          <a:bodyPr/>
          <a:lstStyle/>
          <a:p>
            <a:fld id="{DE95B9A6-C01F-4A68-B453-3F69698C8F31}" type="slidenum">
              <a:rPr lang="en-US" smtClean="0"/>
              <a:t>‹#›</a:t>
            </a:fld>
            <a:endParaRPr lang="en-US"/>
          </a:p>
        </p:txBody>
      </p:sp>
    </p:spTree>
    <p:extLst>
      <p:ext uri="{BB962C8B-B14F-4D97-AF65-F5344CB8AC3E}">
        <p14:creationId xmlns:p14="http://schemas.microsoft.com/office/powerpoint/2010/main" val="3403772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F4227D-EF4F-446E-8F81-553165E361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A3A018-5BDC-4E24-A937-7DFAA10868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9A5E6A-E70F-42AC-92CF-A132B30CC5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8C23C6-405A-4AF7-B054-BC884730F1CF}" type="datetime1">
              <a:rPr lang="en-US" smtClean="0"/>
              <a:t>10/25/2022</a:t>
            </a:fld>
            <a:endParaRPr lang="en-US"/>
          </a:p>
        </p:txBody>
      </p:sp>
      <p:sp>
        <p:nvSpPr>
          <p:cNvPr id="5" name="Footer Placeholder 4">
            <a:extLst>
              <a:ext uri="{FF2B5EF4-FFF2-40B4-BE49-F238E27FC236}">
                <a16:creationId xmlns:a16="http://schemas.microsoft.com/office/drawing/2014/main" id="{BF93E5B9-48C4-4A5A-A463-D737ACFFD5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6D4D8C-B1B6-4C5E-A612-A9DCAA66EF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95B9A6-C01F-4A68-B453-3F69698C8F31}" type="slidenum">
              <a:rPr lang="en-US" smtClean="0"/>
              <a:t>‹#›</a:t>
            </a:fld>
            <a:endParaRPr lang="en-US"/>
          </a:p>
        </p:txBody>
      </p:sp>
    </p:spTree>
    <p:extLst>
      <p:ext uri="{BB962C8B-B14F-4D97-AF65-F5344CB8AC3E}">
        <p14:creationId xmlns:p14="http://schemas.microsoft.com/office/powerpoint/2010/main" val="1418854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g"/><Relationship Id="rId7" Type="http://schemas.openxmlformats.org/officeDocument/2006/relationships/diagramColors" Target="../diagrams/colors1.xml"/><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20934" y="902655"/>
            <a:ext cx="7772400" cy="1470025"/>
          </a:xfrm>
        </p:spPr>
        <p:txBody>
          <a:bodyPr>
            <a:normAutofit/>
          </a:bodyPr>
          <a:lstStyle/>
          <a:p>
            <a:pPr rtl="1"/>
            <a:r>
              <a:rPr lang="ar-KW" sz="3600" b="1" dirty="0">
                <a:solidFill>
                  <a:srgbClr val="AD8100"/>
                </a:solidFill>
                <a:cs typeface="mohammad bold art 1" pitchFamily="2" charset="-78"/>
              </a:rPr>
              <a:t>ورشة عمل</a:t>
            </a:r>
            <a:endParaRPr lang="en-GB" sz="4800" dirty="0">
              <a:solidFill>
                <a:srgbClr val="AD8100"/>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19" y="0"/>
            <a:ext cx="1213338" cy="1208282"/>
          </a:xfrm>
          <a:prstGeom prst="rect">
            <a:avLst/>
          </a:prstGeom>
        </p:spPr>
      </p:pic>
      <p:sp>
        <p:nvSpPr>
          <p:cNvPr id="8" name="Subtitle 2"/>
          <p:cNvSpPr txBox="1">
            <a:spLocks/>
          </p:cNvSpPr>
          <p:nvPr/>
        </p:nvSpPr>
        <p:spPr>
          <a:xfrm>
            <a:off x="1163711" y="2210929"/>
            <a:ext cx="8840666" cy="374441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ar-KW" sz="3300" b="1" dirty="0">
              <a:solidFill>
                <a:srgbClr val="1F497D"/>
              </a:solidFill>
              <a:cs typeface="mohammad bold art 1" pitchFamily="2" charset="-78"/>
            </a:endParaRPr>
          </a:p>
          <a:p>
            <a:pPr rtl="1"/>
            <a:r>
              <a:rPr lang="ar-KW" sz="3300" b="1" dirty="0">
                <a:solidFill>
                  <a:srgbClr val="1F497D"/>
                </a:solidFill>
                <a:cs typeface="mohammad bold art 1" pitchFamily="2" charset="-78"/>
              </a:rPr>
              <a:t>نظام آلي لتقارير تداولات الحسابات</a:t>
            </a:r>
            <a:r>
              <a:rPr lang="en-US" sz="3300" b="1" dirty="0">
                <a:solidFill>
                  <a:srgbClr val="1F497D"/>
                </a:solidFill>
                <a:cs typeface="mohammad bold art 1" pitchFamily="2" charset="-78"/>
              </a:rPr>
              <a:t> </a:t>
            </a:r>
            <a:r>
              <a:rPr lang="ar-KW" sz="3300" b="1" dirty="0">
                <a:solidFill>
                  <a:srgbClr val="1F497D"/>
                </a:solidFill>
                <a:cs typeface="mohammad bold art 1" pitchFamily="2" charset="-78"/>
              </a:rPr>
              <a:t>الإلكترونية</a:t>
            </a:r>
          </a:p>
          <a:p>
            <a:pPr rtl="1"/>
            <a:r>
              <a:rPr lang="ar-KW" sz="3300" b="1" dirty="0">
                <a:solidFill>
                  <a:srgbClr val="1F497D"/>
                </a:solidFill>
                <a:cs typeface="mohammad bold art 1" pitchFamily="2" charset="-78"/>
              </a:rPr>
              <a:t>من خلال بوابة الهيئة الإلكترونية</a:t>
            </a:r>
          </a:p>
          <a:p>
            <a:endParaRPr lang="ar-KW" sz="3500" b="1" dirty="0">
              <a:solidFill>
                <a:srgbClr val="1F497D"/>
              </a:solidFill>
              <a:cs typeface="mohammad bold art 1" pitchFamily="2" charset="-78"/>
            </a:endParaRPr>
          </a:p>
          <a:p>
            <a:endParaRPr lang="ar-KW" sz="2800" b="1" dirty="0">
              <a:solidFill>
                <a:srgbClr val="1F497D"/>
              </a:solidFill>
              <a:cs typeface="mohammad bold art 1" pitchFamily="2" charset="-78"/>
            </a:endParaRPr>
          </a:p>
          <a:p>
            <a:endParaRPr lang="ar-KW" sz="2800" b="1" dirty="0">
              <a:solidFill>
                <a:srgbClr val="1F497D"/>
              </a:solidFill>
              <a:cs typeface="mohammad bold art 1" pitchFamily="2" charset="-78"/>
            </a:endParaRPr>
          </a:p>
          <a:p>
            <a:pPr rtl="1"/>
            <a:r>
              <a:rPr lang="ar-KW" sz="1800" b="1" dirty="0">
                <a:solidFill>
                  <a:srgbClr val="1F497D"/>
                </a:solidFill>
                <a:cs typeface="mohammad bold art 1" pitchFamily="2" charset="-78"/>
              </a:rPr>
              <a:t>أكتوبر 2022</a:t>
            </a:r>
          </a:p>
        </p:txBody>
      </p:sp>
      <p:cxnSp>
        <p:nvCxnSpPr>
          <p:cNvPr id="10" name="Straight Connector 9">
            <a:extLst>
              <a:ext uri="{FF2B5EF4-FFF2-40B4-BE49-F238E27FC236}">
                <a16:creationId xmlns:a16="http://schemas.microsoft.com/office/drawing/2014/main" id="{15724B6F-35CA-4938-8080-4EBC14D7A75F}"/>
              </a:ext>
            </a:extLst>
          </p:cNvPr>
          <p:cNvCxnSpPr/>
          <p:nvPr/>
        </p:nvCxnSpPr>
        <p:spPr>
          <a:xfrm>
            <a:off x="4240420" y="4393372"/>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pic>
        <p:nvPicPr>
          <p:cNvPr id="6" name="Picture 5">
            <a:extLst>
              <a:ext uri="{FF2B5EF4-FFF2-40B4-BE49-F238E27FC236}">
                <a16:creationId xmlns:a16="http://schemas.microsoft.com/office/drawing/2014/main" id="{F96D3C2C-64C6-447D-9D6F-7AB039D8FC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05242" y="65341"/>
            <a:ext cx="3014839" cy="1077834"/>
          </a:xfrm>
          <a:prstGeom prst="rect">
            <a:avLst/>
          </a:prstGeom>
        </p:spPr>
      </p:pic>
    </p:spTree>
    <p:extLst>
      <p:ext uri="{BB962C8B-B14F-4D97-AF65-F5344CB8AC3E}">
        <p14:creationId xmlns:p14="http://schemas.microsoft.com/office/powerpoint/2010/main" val="320336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56FD794-0860-4064-999D-30F98EA6DBBB}"/>
              </a:ext>
            </a:extLst>
          </p:cNvPr>
          <p:cNvSpPr>
            <a:spLocks noGrp="1"/>
          </p:cNvSpPr>
          <p:nvPr>
            <p:ph type="title"/>
          </p:nvPr>
        </p:nvSpPr>
        <p:spPr>
          <a:xfrm>
            <a:off x="841250" y="671189"/>
            <a:ext cx="9506836" cy="1385906"/>
          </a:xfrm>
        </p:spPr>
        <p:txBody>
          <a:bodyPr>
            <a:normAutofit/>
          </a:bodyPr>
          <a:lstStyle/>
          <a:p>
            <a:pPr algn="r" rtl="1">
              <a:lnSpc>
                <a:spcPct val="150000"/>
              </a:lnSpc>
            </a:pPr>
            <a:r>
              <a:rPr lang="ar-KW" sz="2800" b="1" dirty="0">
                <a:solidFill>
                  <a:srgbClr val="AD8100"/>
                </a:solidFill>
                <a:cs typeface="mohammad bold art 1" pitchFamily="2" charset="-78"/>
              </a:rPr>
              <a:t>البيانات المطلوبة لنظام تلقي تقارير تداولات الحسابات الإلكترونية</a:t>
            </a:r>
            <a:endParaRPr lang="en-US" sz="2800" dirty="0">
              <a:solidFill>
                <a:srgbClr val="AD8100"/>
              </a:solidFill>
              <a:cs typeface="mohammad bold art 1" pitchFamily="2" charset="-78"/>
            </a:endParaRPr>
          </a:p>
        </p:txBody>
      </p:sp>
      <p:sp>
        <p:nvSpPr>
          <p:cNvPr id="7" name="Content Placeholder 2">
            <a:extLst>
              <a:ext uri="{FF2B5EF4-FFF2-40B4-BE49-F238E27FC236}">
                <a16:creationId xmlns:a16="http://schemas.microsoft.com/office/drawing/2014/main" id="{70FDAAE1-0DC8-4588-A940-F5C244111840}"/>
              </a:ext>
            </a:extLst>
          </p:cNvPr>
          <p:cNvSpPr>
            <a:spLocks noGrp="1"/>
          </p:cNvSpPr>
          <p:nvPr>
            <p:ph idx="1"/>
          </p:nvPr>
        </p:nvSpPr>
        <p:spPr>
          <a:xfrm>
            <a:off x="1843914" y="1778244"/>
            <a:ext cx="8229600" cy="472587"/>
          </a:xfrm>
        </p:spPr>
        <p:txBody>
          <a:bodyPr>
            <a:normAutofit/>
          </a:bodyPr>
          <a:lstStyle/>
          <a:p>
            <a:pPr marL="0" indent="0" algn="ctr" rtl="1">
              <a:buNone/>
            </a:pPr>
            <a:r>
              <a:rPr lang="ar-KW" sz="2400" b="1" dirty="0">
                <a:solidFill>
                  <a:srgbClr val="1F497D"/>
                </a:solidFill>
                <a:cs typeface="mohammad bold art 1" pitchFamily="2" charset="-78"/>
              </a:rPr>
              <a:t>البيانات المطلوبة لتقرير تسجيل الدخول اليومي:</a:t>
            </a:r>
            <a:endParaRPr lang="en-US" sz="3200" dirty="0">
              <a:solidFill>
                <a:srgbClr val="1F497D"/>
              </a:solidFill>
              <a:cs typeface="mohammad bold art 1" pitchFamily="2" charset="-78"/>
            </a:endParaRPr>
          </a:p>
        </p:txBody>
      </p:sp>
      <p:sp>
        <p:nvSpPr>
          <p:cNvPr id="11" name="Content Placeholder 5">
            <a:extLst>
              <a:ext uri="{FF2B5EF4-FFF2-40B4-BE49-F238E27FC236}">
                <a16:creationId xmlns:a16="http://schemas.microsoft.com/office/drawing/2014/main" id="{136A6D93-43F8-4B55-B945-73712458159D}"/>
              </a:ext>
            </a:extLst>
          </p:cNvPr>
          <p:cNvSpPr txBox="1">
            <a:spLocks/>
          </p:cNvSpPr>
          <p:nvPr/>
        </p:nvSpPr>
        <p:spPr>
          <a:xfrm>
            <a:off x="6130164" y="2761137"/>
            <a:ext cx="2499361" cy="2439428"/>
          </a:xfrm>
          <a:prstGeom prst="rect">
            <a:avLst/>
          </a:prstGeom>
          <a:ln w="19050">
            <a:solidFill>
              <a:schemeClr val="bg1">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2000" dirty="0">
                <a:solidFill>
                  <a:srgbClr val="0A99D6"/>
                </a:solidFill>
                <a:cs typeface="mohammad bold art 1" pitchFamily="2" charset="-78"/>
              </a:rPr>
              <a:t> الصفحة</a:t>
            </a:r>
            <a:endParaRPr lang="en-US" sz="2000" dirty="0">
              <a:solidFill>
                <a:srgbClr val="0A99D6"/>
              </a:solidFill>
              <a:cs typeface="mohammad bold art 1" pitchFamily="2" charset="-78"/>
            </a:endParaRPr>
          </a:p>
          <a:p>
            <a:pPr algn="r" rtl="1"/>
            <a:r>
              <a:rPr lang="ar-KW" sz="2000" dirty="0">
                <a:solidFill>
                  <a:srgbClr val="0A99D6"/>
                </a:solidFill>
                <a:cs typeface="mohammad bold art 1" pitchFamily="2" charset="-78"/>
              </a:rPr>
              <a:t> تاريخ</a:t>
            </a:r>
            <a:endParaRPr lang="en-US" sz="2000" dirty="0">
              <a:solidFill>
                <a:srgbClr val="0A99D6"/>
              </a:solidFill>
              <a:cs typeface="mohammad bold art 1" pitchFamily="2" charset="-78"/>
            </a:endParaRPr>
          </a:p>
          <a:p>
            <a:pPr algn="r" rtl="1"/>
            <a:r>
              <a:rPr lang="ar-KW" sz="2000" dirty="0">
                <a:solidFill>
                  <a:srgbClr val="0A99D6"/>
                </a:solidFill>
                <a:cs typeface="mohammad bold art 1" pitchFamily="2" charset="-78"/>
              </a:rPr>
              <a:t>وقت العملية</a:t>
            </a:r>
            <a:endParaRPr lang="en-US" sz="2000" dirty="0">
              <a:solidFill>
                <a:srgbClr val="0A99D6"/>
              </a:solidFill>
              <a:cs typeface="mohammad bold art 1" pitchFamily="2" charset="-78"/>
            </a:endParaRPr>
          </a:p>
          <a:p>
            <a:pPr algn="r" rtl="1"/>
            <a:r>
              <a:rPr lang="ar-KW" sz="2000" dirty="0">
                <a:solidFill>
                  <a:srgbClr val="0A99D6"/>
                </a:solidFill>
                <a:cs typeface="mohammad bold art 1" pitchFamily="2" charset="-78"/>
              </a:rPr>
              <a:t> المعرف الرقمي</a:t>
            </a:r>
            <a:endParaRPr lang="en-US" sz="2000" dirty="0">
              <a:solidFill>
                <a:srgbClr val="0A99D6"/>
              </a:solidFill>
              <a:cs typeface="mohammad bold art 1" pitchFamily="2" charset="-78"/>
            </a:endParaRPr>
          </a:p>
          <a:p>
            <a:pPr algn="r" rtl="1"/>
            <a:r>
              <a:rPr lang="en-US" sz="2000" dirty="0">
                <a:solidFill>
                  <a:srgbClr val="0A99D6"/>
                </a:solidFill>
                <a:cs typeface="mohammad bold art 1" pitchFamily="2" charset="-78"/>
              </a:rPr>
              <a:t> </a:t>
            </a:r>
            <a:r>
              <a:rPr lang="ar-KW" sz="2000" dirty="0">
                <a:solidFill>
                  <a:srgbClr val="0A99D6"/>
                </a:solidFill>
                <a:cs typeface="mohammad bold art 1" pitchFamily="2" charset="-78"/>
              </a:rPr>
              <a:t>الشرح </a:t>
            </a:r>
            <a:endParaRPr lang="en-US" sz="2000" dirty="0">
              <a:solidFill>
                <a:srgbClr val="0A99D6"/>
              </a:solidFill>
              <a:cs typeface="mohammad bold art 1" pitchFamily="2" charset="-78"/>
            </a:endParaRPr>
          </a:p>
          <a:p>
            <a:pPr algn="r" rtl="1"/>
            <a:endParaRPr lang="ar-KW" sz="2000" dirty="0">
              <a:cs typeface="mohammad bold art 1" pitchFamily="2" charset="-78"/>
            </a:endParaRPr>
          </a:p>
        </p:txBody>
      </p:sp>
      <p:sp>
        <p:nvSpPr>
          <p:cNvPr id="12" name="Content Placeholder 5">
            <a:extLst>
              <a:ext uri="{FF2B5EF4-FFF2-40B4-BE49-F238E27FC236}">
                <a16:creationId xmlns:a16="http://schemas.microsoft.com/office/drawing/2014/main" id="{1893E863-4883-402F-80F0-D9784E19CF62}"/>
              </a:ext>
            </a:extLst>
          </p:cNvPr>
          <p:cNvSpPr txBox="1">
            <a:spLocks/>
          </p:cNvSpPr>
          <p:nvPr/>
        </p:nvSpPr>
        <p:spPr>
          <a:xfrm>
            <a:off x="3318676" y="2761137"/>
            <a:ext cx="2499361" cy="2439428"/>
          </a:xfrm>
          <a:prstGeom prst="rect">
            <a:avLst/>
          </a:prstGeom>
          <a:ln w="19050">
            <a:solidFill>
              <a:schemeClr val="bg1">
                <a:lumMod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2000" dirty="0">
                <a:solidFill>
                  <a:srgbClr val="0A99D6"/>
                </a:solidFill>
                <a:cs typeface="mohammad bold art 1" pitchFamily="2" charset="-78"/>
              </a:rPr>
              <a:t>رقم التداول</a:t>
            </a:r>
            <a:endParaRPr lang="en-US" sz="2000" dirty="0">
              <a:solidFill>
                <a:srgbClr val="0A99D6"/>
              </a:solidFill>
              <a:cs typeface="mohammad bold art 1" pitchFamily="2" charset="-78"/>
            </a:endParaRPr>
          </a:p>
          <a:p>
            <a:pPr algn="r" rtl="1"/>
            <a:r>
              <a:rPr lang="ar-KW" sz="2000" dirty="0">
                <a:solidFill>
                  <a:srgbClr val="0A99D6"/>
                </a:solidFill>
                <a:cs typeface="mohammad bold art 1" pitchFamily="2" charset="-78"/>
              </a:rPr>
              <a:t> ا</a:t>
            </a:r>
            <a:r>
              <a:rPr lang="ar-KW" sz="2000" dirty="0">
                <a:solidFill>
                  <a:srgbClr val="0A99D6"/>
                </a:solidFill>
                <a:cs typeface="mohammad bold art 1"/>
              </a:rPr>
              <a:t>سم الدخول</a:t>
            </a:r>
            <a:endParaRPr lang="en-US" sz="2000" dirty="0">
              <a:solidFill>
                <a:srgbClr val="0A99D6"/>
              </a:solidFill>
              <a:cs typeface="mohammad bold art 1"/>
            </a:endParaRPr>
          </a:p>
          <a:p>
            <a:pPr algn="r" rtl="1"/>
            <a:r>
              <a:rPr lang="ar-KW" sz="2000" dirty="0">
                <a:solidFill>
                  <a:srgbClr val="0A99D6"/>
                </a:solidFill>
                <a:cs typeface="mohammad bold art 1"/>
              </a:rPr>
              <a:t> ملاحظات</a:t>
            </a:r>
            <a:endParaRPr lang="en-US" sz="2000" dirty="0">
              <a:solidFill>
                <a:srgbClr val="0A99D6"/>
              </a:solidFill>
              <a:cs typeface="mohammad bold art 1"/>
            </a:endParaRPr>
          </a:p>
          <a:p>
            <a:pPr algn="r" rtl="1"/>
            <a:r>
              <a:rPr lang="ar-KW" sz="2000" dirty="0">
                <a:solidFill>
                  <a:srgbClr val="0A99D6"/>
                </a:solidFill>
                <a:cs typeface="mohammad bold art 1"/>
              </a:rPr>
              <a:t> النسخة</a:t>
            </a:r>
            <a:endParaRPr lang="en-US" sz="2000" dirty="0">
              <a:solidFill>
                <a:srgbClr val="0A99D6"/>
              </a:solidFill>
              <a:cs typeface="mohammad bold art 1"/>
            </a:endParaRPr>
          </a:p>
          <a:p>
            <a:pPr algn="r" rtl="1"/>
            <a:r>
              <a:rPr lang="ar-KW" sz="2000" dirty="0">
                <a:solidFill>
                  <a:srgbClr val="0A99D6"/>
                </a:solidFill>
                <a:cs typeface="mohammad bold art 1"/>
              </a:rPr>
              <a:t> التطبيق</a:t>
            </a:r>
            <a:endParaRPr lang="en-US" sz="2000" dirty="0">
              <a:solidFill>
                <a:srgbClr val="0A99D6"/>
              </a:solidFill>
              <a:cs typeface="mohammad bold art 1"/>
            </a:endParaRPr>
          </a:p>
        </p:txBody>
      </p:sp>
    </p:spTree>
    <p:extLst>
      <p:ext uri="{BB962C8B-B14F-4D97-AF65-F5344CB8AC3E}">
        <p14:creationId xmlns:p14="http://schemas.microsoft.com/office/powerpoint/2010/main" val="651721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6249B1C-77BE-4D21-98A7-33CDDB85FDE5}"/>
              </a:ext>
            </a:extLst>
          </p:cNvPr>
          <p:cNvSpPr txBox="1">
            <a:spLocks/>
          </p:cNvSpPr>
          <p:nvPr/>
        </p:nvSpPr>
        <p:spPr>
          <a:xfrm>
            <a:off x="2043323" y="2163918"/>
            <a:ext cx="8078977" cy="464513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just" rtl="1">
              <a:buFont typeface="Wingdings" panose="05000000000000000000" pitchFamily="2" charset="2"/>
              <a:buChar char="v"/>
            </a:pPr>
            <a:endParaRPr lang="ar-KW" sz="2200" dirty="0">
              <a:solidFill>
                <a:schemeClr val="accent1">
                  <a:lumMod val="50000"/>
                </a:schemeClr>
              </a:solidFill>
              <a:cs typeface="mohammad bold art 1" pitchFamily="2" charset="-78"/>
            </a:endParaRPr>
          </a:p>
          <a:p>
            <a:pPr marL="342900" indent="-342900" algn="just" rtl="1">
              <a:buFont typeface="Wingdings" panose="05000000000000000000" pitchFamily="2" charset="2"/>
              <a:buChar char="v"/>
            </a:pPr>
            <a:endParaRPr lang="ar-KW" sz="2200" dirty="0">
              <a:solidFill>
                <a:schemeClr val="accent1">
                  <a:lumMod val="50000"/>
                </a:schemeClr>
              </a:solidFill>
              <a:cs typeface="mohammad bold art 1" pitchFamily="2" charset="-78"/>
            </a:endParaRPr>
          </a:p>
          <a:p>
            <a:pPr algn="just" rtl="1"/>
            <a:r>
              <a:rPr lang="ar-KW" sz="2400" dirty="0">
                <a:solidFill>
                  <a:srgbClr val="1F497D"/>
                </a:solidFill>
                <a:cs typeface="mohammad bold art 1" pitchFamily="2" charset="-78"/>
              </a:rPr>
              <a:t>يتوجب على جميع مقدمي خدمة التداول الالكتروني تقديم التقارير المطلوبة من خلال بوابة الهيئة </a:t>
            </a:r>
            <a:r>
              <a:rPr lang="ar-KW" sz="2400" dirty="0">
                <a:solidFill>
                  <a:srgbClr val="AD8100"/>
                </a:solidFill>
                <a:cs typeface="mohammad bold art 1" pitchFamily="2" charset="-78"/>
              </a:rPr>
              <a:t>بشكل يومي بعد انتهاء كل جلسة تداول.</a:t>
            </a:r>
          </a:p>
        </p:txBody>
      </p:sp>
      <p:sp>
        <p:nvSpPr>
          <p:cNvPr id="10" name="Title 1">
            <a:extLst>
              <a:ext uri="{FF2B5EF4-FFF2-40B4-BE49-F238E27FC236}">
                <a16:creationId xmlns:a16="http://schemas.microsoft.com/office/drawing/2014/main" id="{956FD794-0860-4064-999D-30F98EA6DBBB}"/>
              </a:ext>
            </a:extLst>
          </p:cNvPr>
          <p:cNvSpPr>
            <a:spLocks noGrp="1"/>
          </p:cNvSpPr>
          <p:nvPr>
            <p:ph type="title"/>
          </p:nvPr>
        </p:nvSpPr>
        <p:spPr>
          <a:xfrm>
            <a:off x="1811216" y="2100244"/>
            <a:ext cx="8311084" cy="893316"/>
          </a:xfrm>
        </p:spPr>
        <p:txBody>
          <a:bodyPr>
            <a:normAutofit/>
          </a:bodyPr>
          <a:lstStyle/>
          <a:p>
            <a:pPr algn="r" rtl="1"/>
            <a:r>
              <a:rPr lang="ar-KW" sz="2800" dirty="0">
                <a:solidFill>
                  <a:srgbClr val="AD8100"/>
                </a:solidFill>
                <a:cs typeface="mohammad bold art 1" pitchFamily="2" charset="-78"/>
              </a:rPr>
              <a:t>توقيت تقديم التقارير المطلوبة</a:t>
            </a:r>
            <a:endParaRPr lang="en-US" sz="2800" dirty="0">
              <a:solidFill>
                <a:srgbClr val="AD8100"/>
              </a:solidFill>
              <a:cs typeface="mohammad bold art 1" pitchFamily="2" charset="-78"/>
            </a:endParaRPr>
          </a:p>
        </p:txBody>
      </p:sp>
    </p:spTree>
    <p:extLst>
      <p:ext uri="{BB962C8B-B14F-4D97-AF65-F5344CB8AC3E}">
        <p14:creationId xmlns:p14="http://schemas.microsoft.com/office/powerpoint/2010/main" val="278153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9C60C-3DF9-42A0-A6E1-95E3EC40F27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5198F2B-C883-4BCC-8510-B7C0F7736493}"/>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F17500BA-6D0A-4D8B-B0E5-CE24C5794CEB}"/>
              </a:ext>
            </a:extLst>
          </p:cNvPr>
          <p:cNvPicPr>
            <a:picLocks noChangeAspect="1"/>
          </p:cNvPicPr>
          <p:nvPr/>
        </p:nvPicPr>
        <p:blipFill rotWithShape="1">
          <a:blip r:embed="rId2"/>
          <a:srcRect t="6239" b="3731"/>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B6F40A9-1F2B-4568-A4F6-CE2294581A82}"/>
              </a:ext>
            </a:extLst>
          </p:cNvPr>
          <p:cNvSpPr/>
          <p:nvPr/>
        </p:nvSpPr>
        <p:spPr>
          <a:xfrm>
            <a:off x="6096000" y="1122363"/>
            <a:ext cx="3601673" cy="3617417"/>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cxnSp>
        <p:nvCxnSpPr>
          <p:cNvPr id="9" name="Straight Arrow Connector 8">
            <a:extLst>
              <a:ext uri="{FF2B5EF4-FFF2-40B4-BE49-F238E27FC236}">
                <a16:creationId xmlns:a16="http://schemas.microsoft.com/office/drawing/2014/main" id="{3690D9D0-A29B-4B80-8ECF-48C0B4538A4A}"/>
              </a:ext>
            </a:extLst>
          </p:cNvPr>
          <p:cNvCxnSpPr>
            <a:cxnSpLocks/>
          </p:cNvCxnSpPr>
          <p:nvPr/>
        </p:nvCxnSpPr>
        <p:spPr>
          <a:xfrm flipH="1">
            <a:off x="9697673" y="2743200"/>
            <a:ext cx="763399" cy="0"/>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267A272-D149-4073-B393-47AB8EC7656A}"/>
              </a:ext>
            </a:extLst>
          </p:cNvPr>
          <p:cNvSpPr/>
          <p:nvPr/>
        </p:nvSpPr>
        <p:spPr>
          <a:xfrm>
            <a:off x="10461072" y="2286000"/>
            <a:ext cx="914400" cy="914400"/>
          </a:xfrm>
          <a:prstGeom prst="rect">
            <a:avLst/>
          </a:prstGeom>
          <a:solidFill>
            <a:srgbClr val="0A99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تسجيل الدخول</a:t>
            </a:r>
            <a:endParaRPr lang="en-US" dirty="0">
              <a:cs typeface="mohammad bold art 1" pitchFamily="2" charset="-78"/>
            </a:endParaRPr>
          </a:p>
        </p:txBody>
      </p:sp>
      <p:sp>
        <p:nvSpPr>
          <p:cNvPr id="12" name="Rectangle 11">
            <a:extLst>
              <a:ext uri="{FF2B5EF4-FFF2-40B4-BE49-F238E27FC236}">
                <a16:creationId xmlns:a16="http://schemas.microsoft.com/office/drawing/2014/main" id="{4D2BD4A2-D788-467F-9D8B-3491C70F26CD}"/>
              </a:ext>
            </a:extLst>
          </p:cNvPr>
          <p:cNvSpPr/>
          <p:nvPr/>
        </p:nvSpPr>
        <p:spPr>
          <a:xfrm>
            <a:off x="0" y="0"/>
            <a:ext cx="2189527" cy="720725"/>
          </a:xfrm>
          <a:prstGeom prst="rect">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الخطوة الأولى</a:t>
            </a:r>
            <a:endParaRPr lang="en-US" dirty="0">
              <a:cs typeface="mohammad bold art 1" pitchFamily="2" charset="-78"/>
            </a:endParaRPr>
          </a:p>
        </p:txBody>
      </p:sp>
    </p:spTree>
    <p:extLst>
      <p:ext uri="{BB962C8B-B14F-4D97-AF65-F5344CB8AC3E}">
        <p14:creationId xmlns:p14="http://schemas.microsoft.com/office/powerpoint/2010/main" val="1279264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B002E-5C27-4240-A5F1-A624781010A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DAA8D06-A4B5-47EC-AD9F-3E655926195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E411EDE-44A3-41FA-9E48-6D7E9D283121}"/>
              </a:ext>
            </a:extLst>
          </p:cNvPr>
          <p:cNvPicPr>
            <a:picLocks noChangeAspect="1"/>
          </p:cNvPicPr>
          <p:nvPr/>
        </p:nvPicPr>
        <p:blipFill rotWithShape="1">
          <a:blip r:embed="rId2"/>
          <a:srcRect t="6435" b="3840"/>
          <a:stretch/>
        </p:blipFill>
        <p:spPr>
          <a:xfrm>
            <a:off x="0" y="0"/>
            <a:ext cx="12192000" cy="6858000"/>
          </a:xfrm>
          <a:prstGeom prst="rect">
            <a:avLst/>
          </a:prstGeom>
        </p:spPr>
      </p:pic>
      <p:sp>
        <p:nvSpPr>
          <p:cNvPr id="5" name="Rectangle 4">
            <a:extLst>
              <a:ext uri="{FF2B5EF4-FFF2-40B4-BE49-F238E27FC236}">
                <a16:creationId xmlns:a16="http://schemas.microsoft.com/office/drawing/2014/main" id="{9C4643C2-9FA3-4A60-98A5-0168716DB45A}"/>
              </a:ext>
            </a:extLst>
          </p:cNvPr>
          <p:cNvSpPr/>
          <p:nvPr/>
        </p:nvSpPr>
        <p:spPr>
          <a:xfrm>
            <a:off x="10494628" y="4026716"/>
            <a:ext cx="1568741" cy="293614"/>
          </a:xfrm>
          <a:prstGeom prst="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92DF9C68-222E-4404-82DF-C334F424220A}"/>
              </a:ext>
            </a:extLst>
          </p:cNvPr>
          <p:cNvCxnSpPr/>
          <p:nvPr/>
        </p:nvCxnSpPr>
        <p:spPr>
          <a:xfrm>
            <a:off x="8833607" y="4177717"/>
            <a:ext cx="1661021" cy="0"/>
          </a:xfrm>
          <a:prstGeom prst="straightConnector1">
            <a:avLst/>
          </a:prstGeom>
          <a:ln w="381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AFA73CF-E419-4B80-90FF-DFF89E237134}"/>
              </a:ext>
            </a:extLst>
          </p:cNvPr>
          <p:cNvSpPr/>
          <p:nvPr/>
        </p:nvSpPr>
        <p:spPr>
          <a:xfrm>
            <a:off x="6929307" y="3670183"/>
            <a:ext cx="1904300" cy="1006679"/>
          </a:xfrm>
          <a:prstGeom prst="rect">
            <a:avLst/>
          </a:prstGeom>
          <a:solidFill>
            <a:srgbClr val="0A99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اختيار خدمات متابعة عمليات الأسواق</a:t>
            </a:r>
            <a:endParaRPr lang="en-US" dirty="0">
              <a:cs typeface="mohammad bold art 1" pitchFamily="2" charset="-78"/>
            </a:endParaRPr>
          </a:p>
        </p:txBody>
      </p:sp>
      <p:sp>
        <p:nvSpPr>
          <p:cNvPr id="9" name="Rectangle 8">
            <a:extLst>
              <a:ext uri="{FF2B5EF4-FFF2-40B4-BE49-F238E27FC236}">
                <a16:creationId xmlns:a16="http://schemas.microsoft.com/office/drawing/2014/main" id="{2CB2FFCE-E7F6-4364-9AD8-E04644B9335B}"/>
              </a:ext>
            </a:extLst>
          </p:cNvPr>
          <p:cNvSpPr/>
          <p:nvPr/>
        </p:nvSpPr>
        <p:spPr>
          <a:xfrm>
            <a:off x="0" y="0"/>
            <a:ext cx="2189527" cy="720725"/>
          </a:xfrm>
          <a:prstGeom prst="rect">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الخطوة الثانية</a:t>
            </a:r>
            <a:endParaRPr lang="en-US" dirty="0">
              <a:cs typeface="mohammad bold art 1" pitchFamily="2" charset="-78"/>
            </a:endParaRPr>
          </a:p>
        </p:txBody>
      </p:sp>
    </p:spTree>
    <p:extLst>
      <p:ext uri="{BB962C8B-B14F-4D97-AF65-F5344CB8AC3E}">
        <p14:creationId xmlns:p14="http://schemas.microsoft.com/office/powerpoint/2010/main" val="3170774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7C416-1F2A-4ABF-B435-B211CD0FC78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693CFE-BF73-4456-ACB4-5F13864FA5C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232D651-A3BF-4C66-9227-C0E91E3E29C8}"/>
              </a:ext>
            </a:extLst>
          </p:cNvPr>
          <p:cNvPicPr>
            <a:picLocks noChangeAspect="1"/>
          </p:cNvPicPr>
          <p:nvPr/>
        </p:nvPicPr>
        <p:blipFill rotWithShape="1">
          <a:blip r:embed="rId2"/>
          <a:srcRect t="6239" b="3853"/>
          <a:stretch/>
        </p:blipFill>
        <p:spPr>
          <a:xfrm>
            <a:off x="0" y="0"/>
            <a:ext cx="12192000" cy="6858000"/>
          </a:xfrm>
          <a:prstGeom prst="rect">
            <a:avLst/>
          </a:prstGeom>
        </p:spPr>
      </p:pic>
      <p:sp>
        <p:nvSpPr>
          <p:cNvPr id="5" name="Rectangle 4">
            <a:extLst>
              <a:ext uri="{FF2B5EF4-FFF2-40B4-BE49-F238E27FC236}">
                <a16:creationId xmlns:a16="http://schemas.microsoft.com/office/drawing/2014/main" id="{F0B4B7FB-1151-4DA8-9983-E541D1D15942}"/>
              </a:ext>
            </a:extLst>
          </p:cNvPr>
          <p:cNvSpPr/>
          <p:nvPr/>
        </p:nvSpPr>
        <p:spPr>
          <a:xfrm>
            <a:off x="285231" y="2743200"/>
            <a:ext cx="3187810" cy="1434517"/>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0DA02A69-2B73-4AAC-BD95-3739B8BC864D}"/>
              </a:ext>
            </a:extLst>
          </p:cNvPr>
          <p:cNvCxnSpPr>
            <a:cxnSpLocks/>
          </p:cNvCxnSpPr>
          <p:nvPr/>
        </p:nvCxnSpPr>
        <p:spPr>
          <a:xfrm flipV="1">
            <a:off x="1862356" y="4177717"/>
            <a:ext cx="0" cy="595619"/>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6B8A30-E311-4B36-99F2-8F87E40DD310}"/>
              </a:ext>
            </a:extLst>
          </p:cNvPr>
          <p:cNvSpPr/>
          <p:nvPr/>
        </p:nvSpPr>
        <p:spPr>
          <a:xfrm>
            <a:off x="239090" y="4773336"/>
            <a:ext cx="3246531" cy="1057013"/>
          </a:xfrm>
          <a:prstGeom prst="rect">
            <a:avLst/>
          </a:prstGeom>
          <a:solidFill>
            <a:srgbClr val="0A99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اختيار تقرير استلام بيانات حسابات التداولات الإلكترونية اليومي</a:t>
            </a:r>
            <a:endParaRPr lang="en-US" dirty="0">
              <a:cs typeface="mohammad bold art 1" pitchFamily="2" charset="-78"/>
            </a:endParaRPr>
          </a:p>
        </p:txBody>
      </p:sp>
      <p:sp>
        <p:nvSpPr>
          <p:cNvPr id="12" name="Rectangle 11">
            <a:extLst>
              <a:ext uri="{FF2B5EF4-FFF2-40B4-BE49-F238E27FC236}">
                <a16:creationId xmlns:a16="http://schemas.microsoft.com/office/drawing/2014/main" id="{5DF3E082-228C-416F-AEC4-2395BB0A4573}"/>
              </a:ext>
            </a:extLst>
          </p:cNvPr>
          <p:cNvSpPr/>
          <p:nvPr/>
        </p:nvSpPr>
        <p:spPr>
          <a:xfrm>
            <a:off x="0" y="0"/>
            <a:ext cx="2189527" cy="720725"/>
          </a:xfrm>
          <a:prstGeom prst="rect">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الخطوة الثالثة</a:t>
            </a:r>
            <a:endParaRPr lang="en-US" dirty="0">
              <a:cs typeface="mohammad bold art 1" pitchFamily="2" charset="-78"/>
            </a:endParaRPr>
          </a:p>
        </p:txBody>
      </p:sp>
    </p:spTree>
    <p:extLst>
      <p:ext uri="{BB962C8B-B14F-4D97-AF65-F5344CB8AC3E}">
        <p14:creationId xmlns:p14="http://schemas.microsoft.com/office/powerpoint/2010/main" val="776623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CCA52-599D-4653-A5F0-C8EEBDA3F6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32E309B-3120-4BC9-BCEC-906BB309508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AD27B53-E7A2-4E39-B2CB-8311BFBF7EAC}"/>
              </a:ext>
            </a:extLst>
          </p:cNvPr>
          <p:cNvPicPr>
            <a:picLocks noChangeAspect="1"/>
          </p:cNvPicPr>
          <p:nvPr/>
        </p:nvPicPr>
        <p:blipFill rotWithShape="1">
          <a:blip r:embed="rId2"/>
          <a:srcRect t="7194" b="4036"/>
          <a:stretch/>
        </p:blipFill>
        <p:spPr>
          <a:xfrm>
            <a:off x="0" y="0"/>
            <a:ext cx="12192000" cy="6857999"/>
          </a:xfrm>
          <a:prstGeom prst="rect">
            <a:avLst/>
          </a:prstGeom>
        </p:spPr>
      </p:pic>
      <p:sp>
        <p:nvSpPr>
          <p:cNvPr id="5" name="Rectangle 4">
            <a:extLst>
              <a:ext uri="{FF2B5EF4-FFF2-40B4-BE49-F238E27FC236}">
                <a16:creationId xmlns:a16="http://schemas.microsoft.com/office/drawing/2014/main" id="{3679DB10-B8D8-4D96-BF32-4CFF3EEB318E}"/>
              </a:ext>
            </a:extLst>
          </p:cNvPr>
          <p:cNvSpPr/>
          <p:nvPr/>
        </p:nvSpPr>
        <p:spPr>
          <a:xfrm>
            <a:off x="0" y="0"/>
            <a:ext cx="2189527" cy="720725"/>
          </a:xfrm>
          <a:prstGeom prst="rect">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الخطوة الرابعة</a:t>
            </a:r>
            <a:endParaRPr lang="en-US" dirty="0">
              <a:cs typeface="mohammad bold art 1" pitchFamily="2" charset="-78"/>
            </a:endParaRPr>
          </a:p>
        </p:txBody>
      </p:sp>
      <p:sp>
        <p:nvSpPr>
          <p:cNvPr id="6" name="Rectangle 5">
            <a:extLst>
              <a:ext uri="{FF2B5EF4-FFF2-40B4-BE49-F238E27FC236}">
                <a16:creationId xmlns:a16="http://schemas.microsoft.com/office/drawing/2014/main" id="{F4AF75C6-B34C-4A87-A3CA-0AD787CEC5B3}"/>
              </a:ext>
            </a:extLst>
          </p:cNvPr>
          <p:cNvSpPr/>
          <p:nvPr/>
        </p:nvSpPr>
        <p:spPr>
          <a:xfrm>
            <a:off x="8909108" y="2673990"/>
            <a:ext cx="1392574" cy="778079"/>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53CD0F51-5743-47B2-AA72-257C90CB01B4}"/>
              </a:ext>
            </a:extLst>
          </p:cNvPr>
          <p:cNvCxnSpPr/>
          <p:nvPr/>
        </p:nvCxnSpPr>
        <p:spPr>
          <a:xfrm flipV="1">
            <a:off x="9622173" y="3428999"/>
            <a:ext cx="0" cy="746620"/>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2CA41AC-319D-4CA3-ADC3-4FC3C0A8F2F8}"/>
              </a:ext>
            </a:extLst>
          </p:cNvPr>
          <p:cNvSpPr/>
          <p:nvPr/>
        </p:nvSpPr>
        <p:spPr>
          <a:xfrm>
            <a:off x="8546123" y="3938954"/>
            <a:ext cx="2017835" cy="945173"/>
          </a:xfrm>
          <a:prstGeom prst="rect">
            <a:avLst/>
          </a:prstGeom>
          <a:solidFill>
            <a:srgbClr val="0A99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الموافقة على الشروط والأحكام ثم الضغط على أرسل </a:t>
            </a:r>
            <a:endParaRPr lang="en-US" dirty="0">
              <a:cs typeface="mohammad bold art 1" pitchFamily="2" charset="-78"/>
            </a:endParaRPr>
          </a:p>
        </p:txBody>
      </p:sp>
    </p:spTree>
    <p:extLst>
      <p:ext uri="{BB962C8B-B14F-4D97-AF65-F5344CB8AC3E}">
        <p14:creationId xmlns:p14="http://schemas.microsoft.com/office/powerpoint/2010/main" val="1649140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FED95-22DB-40A6-AA5B-4D971A3EA95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1C6FAB2-29B1-4379-88F3-71EEA3C9777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C80E3B1-857B-4D2A-B614-6BC4F9E07CE0}"/>
              </a:ext>
            </a:extLst>
          </p:cNvPr>
          <p:cNvPicPr>
            <a:picLocks noChangeAspect="1"/>
          </p:cNvPicPr>
          <p:nvPr/>
        </p:nvPicPr>
        <p:blipFill rotWithShape="1">
          <a:blip r:embed="rId2"/>
          <a:srcRect l="-1" t="6605" r="-1697" b="3730"/>
          <a:stretch/>
        </p:blipFill>
        <p:spPr>
          <a:xfrm>
            <a:off x="0" y="0"/>
            <a:ext cx="12398928" cy="6858000"/>
          </a:xfrm>
          <a:prstGeom prst="rect">
            <a:avLst/>
          </a:prstGeom>
        </p:spPr>
      </p:pic>
      <p:sp>
        <p:nvSpPr>
          <p:cNvPr id="5" name="Rectangle 4">
            <a:extLst>
              <a:ext uri="{FF2B5EF4-FFF2-40B4-BE49-F238E27FC236}">
                <a16:creationId xmlns:a16="http://schemas.microsoft.com/office/drawing/2014/main" id="{773B3B3A-77D6-4D84-B325-ECF677080445}"/>
              </a:ext>
            </a:extLst>
          </p:cNvPr>
          <p:cNvSpPr/>
          <p:nvPr/>
        </p:nvSpPr>
        <p:spPr>
          <a:xfrm>
            <a:off x="16777" y="0"/>
            <a:ext cx="2189527" cy="720725"/>
          </a:xfrm>
          <a:prstGeom prst="rect">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الخطوة الخامسة</a:t>
            </a:r>
            <a:endParaRPr lang="en-US" dirty="0">
              <a:cs typeface="mohammad bold art 1" pitchFamily="2" charset="-78"/>
            </a:endParaRPr>
          </a:p>
        </p:txBody>
      </p:sp>
      <p:sp>
        <p:nvSpPr>
          <p:cNvPr id="6" name="Rectangle 5">
            <a:extLst>
              <a:ext uri="{FF2B5EF4-FFF2-40B4-BE49-F238E27FC236}">
                <a16:creationId xmlns:a16="http://schemas.microsoft.com/office/drawing/2014/main" id="{AF847F3E-A461-4666-8218-69DEC0CE74C7}"/>
              </a:ext>
            </a:extLst>
          </p:cNvPr>
          <p:cNvSpPr/>
          <p:nvPr/>
        </p:nvSpPr>
        <p:spPr>
          <a:xfrm>
            <a:off x="3296873" y="2114026"/>
            <a:ext cx="7348756" cy="998290"/>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D3A94018-55B3-400D-8ACE-51151AF906A9}"/>
              </a:ext>
            </a:extLst>
          </p:cNvPr>
          <p:cNvCxnSpPr>
            <a:cxnSpLocks/>
          </p:cNvCxnSpPr>
          <p:nvPr/>
        </p:nvCxnSpPr>
        <p:spPr>
          <a:xfrm>
            <a:off x="2206304" y="2567031"/>
            <a:ext cx="1090569" cy="0"/>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261FCD0-4096-46D8-A6FD-642C55CE5B13}"/>
              </a:ext>
            </a:extLst>
          </p:cNvPr>
          <p:cNvSpPr/>
          <p:nvPr/>
        </p:nvSpPr>
        <p:spPr>
          <a:xfrm>
            <a:off x="276837" y="2151777"/>
            <a:ext cx="2311865" cy="914400"/>
          </a:xfrm>
          <a:prstGeom prst="rect">
            <a:avLst/>
          </a:prstGeom>
          <a:solidFill>
            <a:srgbClr val="0A9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rtl="1">
              <a:buFont typeface="+mj-lt"/>
              <a:buAutoNum type="arabicPeriod"/>
            </a:pPr>
            <a:r>
              <a:rPr lang="ar-KW" dirty="0">
                <a:cs typeface="mohammad bold art 1" pitchFamily="2" charset="-78"/>
              </a:rPr>
              <a:t>اخيار تاريخ الطلب (يوم التداول)</a:t>
            </a:r>
            <a:endParaRPr lang="en-US" dirty="0">
              <a:cs typeface="mohammad bold art 1" pitchFamily="2" charset="-78"/>
            </a:endParaRPr>
          </a:p>
        </p:txBody>
      </p:sp>
      <p:sp>
        <p:nvSpPr>
          <p:cNvPr id="11" name="Rectangle 10">
            <a:extLst>
              <a:ext uri="{FF2B5EF4-FFF2-40B4-BE49-F238E27FC236}">
                <a16:creationId xmlns:a16="http://schemas.microsoft.com/office/drawing/2014/main" id="{76E971EE-F724-4771-AE37-4C1BB9E185EA}"/>
              </a:ext>
            </a:extLst>
          </p:cNvPr>
          <p:cNvSpPr/>
          <p:nvPr/>
        </p:nvSpPr>
        <p:spPr>
          <a:xfrm>
            <a:off x="3296873" y="2114026"/>
            <a:ext cx="2063692" cy="285225"/>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836C6AB-9A20-49E0-A954-7FDCA9FB041A}"/>
              </a:ext>
            </a:extLst>
          </p:cNvPr>
          <p:cNvSpPr/>
          <p:nvPr/>
        </p:nvSpPr>
        <p:spPr>
          <a:xfrm>
            <a:off x="8581937" y="2466363"/>
            <a:ext cx="2063692" cy="201336"/>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ABC35F74-7A3C-4BCF-9D2B-E5D69A5DBFEE}"/>
              </a:ext>
            </a:extLst>
          </p:cNvPr>
          <p:cNvCxnSpPr>
            <a:cxnSpLocks/>
          </p:cNvCxnSpPr>
          <p:nvPr/>
        </p:nvCxnSpPr>
        <p:spPr>
          <a:xfrm flipV="1">
            <a:off x="2206304" y="2399253"/>
            <a:ext cx="2156320" cy="1500711"/>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524C1EF-F653-435E-AB92-03F6E0ED4976}"/>
              </a:ext>
            </a:extLst>
          </p:cNvPr>
          <p:cNvCxnSpPr>
            <a:cxnSpLocks/>
            <a:endCxn id="12" idx="1"/>
          </p:cNvCxnSpPr>
          <p:nvPr/>
        </p:nvCxnSpPr>
        <p:spPr>
          <a:xfrm flipV="1">
            <a:off x="2152124" y="2567031"/>
            <a:ext cx="6429813" cy="1275434"/>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4299F93-F3FA-44A2-948E-5CA51CF05494}"/>
              </a:ext>
            </a:extLst>
          </p:cNvPr>
          <p:cNvSpPr/>
          <p:nvPr/>
        </p:nvSpPr>
        <p:spPr>
          <a:xfrm>
            <a:off x="276836" y="3385265"/>
            <a:ext cx="2311865" cy="914400"/>
          </a:xfrm>
          <a:prstGeom prst="rect">
            <a:avLst/>
          </a:prstGeom>
          <a:solidFill>
            <a:srgbClr val="0A9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rtl="1">
              <a:buFont typeface="+mj-lt"/>
              <a:buAutoNum type="arabicPeriod" startAt="2"/>
            </a:pPr>
            <a:r>
              <a:rPr lang="ar-KW" dirty="0">
                <a:cs typeface="mohammad bold art 1" pitchFamily="2" charset="-78"/>
              </a:rPr>
              <a:t>في حال عدم توفر احد التقارير </a:t>
            </a:r>
            <a:endParaRPr lang="en-US" dirty="0">
              <a:cs typeface="mohammad bold art 1" pitchFamily="2" charset="-78"/>
            </a:endParaRPr>
          </a:p>
        </p:txBody>
      </p:sp>
    </p:spTree>
    <p:extLst>
      <p:ext uri="{BB962C8B-B14F-4D97-AF65-F5344CB8AC3E}">
        <p14:creationId xmlns:p14="http://schemas.microsoft.com/office/powerpoint/2010/main" val="15167381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ED643-07EC-4AFC-A1B7-C0783B34F6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13BC94-84FE-4335-981A-74117304BAB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F3988F7-6C14-471C-A706-DA6976077E12}"/>
              </a:ext>
            </a:extLst>
          </p:cNvPr>
          <p:cNvPicPr>
            <a:picLocks noChangeAspect="1"/>
          </p:cNvPicPr>
          <p:nvPr/>
        </p:nvPicPr>
        <p:blipFill rotWithShape="1">
          <a:blip r:embed="rId2"/>
          <a:srcRect t="6360" b="4098"/>
          <a:stretch/>
        </p:blipFill>
        <p:spPr>
          <a:xfrm>
            <a:off x="0" y="0"/>
            <a:ext cx="12192000" cy="6858000"/>
          </a:xfrm>
          <a:prstGeom prst="rect">
            <a:avLst/>
          </a:prstGeom>
        </p:spPr>
      </p:pic>
      <p:sp>
        <p:nvSpPr>
          <p:cNvPr id="5" name="Rectangle 4">
            <a:extLst>
              <a:ext uri="{FF2B5EF4-FFF2-40B4-BE49-F238E27FC236}">
                <a16:creationId xmlns:a16="http://schemas.microsoft.com/office/drawing/2014/main" id="{730EB771-410D-4A6D-8A6E-53C76F050B60}"/>
              </a:ext>
            </a:extLst>
          </p:cNvPr>
          <p:cNvSpPr/>
          <p:nvPr/>
        </p:nvSpPr>
        <p:spPr>
          <a:xfrm>
            <a:off x="0" y="0"/>
            <a:ext cx="2189527" cy="720725"/>
          </a:xfrm>
          <a:prstGeom prst="rect">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الخطوة السادسة</a:t>
            </a:r>
            <a:endParaRPr lang="en-US" dirty="0">
              <a:cs typeface="mohammad bold art 1" pitchFamily="2" charset="-78"/>
            </a:endParaRPr>
          </a:p>
        </p:txBody>
      </p:sp>
      <p:sp>
        <p:nvSpPr>
          <p:cNvPr id="6" name="Rectangle 5">
            <a:extLst>
              <a:ext uri="{FF2B5EF4-FFF2-40B4-BE49-F238E27FC236}">
                <a16:creationId xmlns:a16="http://schemas.microsoft.com/office/drawing/2014/main" id="{9C811A4A-D841-469D-A61D-FD457B2127C1}"/>
              </a:ext>
            </a:extLst>
          </p:cNvPr>
          <p:cNvSpPr/>
          <p:nvPr/>
        </p:nvSpPr>
        <p:spPr>
          <a:xfrm>
            <a:off x="130029" y="2281806"/>
            <a:ext cx="10515600" cy="3699544"/>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68CCBC6-1C65-45B6-8D1C-D9CF50E20ECC}"/>
              </a:ext>
            </a:extLst>
          </p:cNvPr>
          <p:cNvSpPr/>
          <p:nvPr/>
        </p:nvSpPr>
        <p:spPr>
          <a:xfrm>
            <a:off x="318781" y="2600588"/>
            <a:ext cx="4211274" cy="914400"/>
          </a:xfrm>
          <a:prstGeom prst="rect">
            <a:avLst/>
          </a:prstGeom>
          <a:solidFill>
            <a:srgbClr val="0A99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رفع ملف تقرير حسابات التداولات الإلكترونية أو ادخال البيانات يدويا في الجدول التالي</a:t>
            </a:r>
            <a:endParaRPr lang="en-US" dirty="0">
              <a:cs typeface="mohammad bold art 1" pitchFamily="2" charset="-78"/>
            </a:endParaRPr>
          </a:p>
        </p:txBody>
      </p:sp>
      <p:cxnSp>
        <p:nvCxnSpPr>
          <p:cNvPr id="10" name="Straight Arrow Connector 9">
            <a:extLst>
              <a:ext uri="{FF2B5EF4-FFF2-40B4-BE49-F238E27FC236}">
                <a16:creationId xmlns:a16="http://schemas.microsoft.com/office/drawing/2014/main" id="{41550CDE-9D0E-4236-8A12-BC8E281DF7DE}"/>
              </a:ext>
            </a:extLst>
          </p:cNvPr>
          <p:cNvCxnSpPr>
            <a:stCxn id="7" idx="3"/>
          </p:cNvCxnSpPr>
          <p:nvPr/>
        </p:nvCxnSpPr>
        <p:spPr>
          <a:xfrm>
            <a:off x="4530055" y="3057788"/>
            <a:ext cx="2827090" cy="0"/>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942ACF0-E775-4326-A932-DD9D4A6D4464}"/>
              </a:ext>
            </a:extLst>
          </p:cNvPr>
          <p:cNvCxnSpPr>
            <a:cxnSpLocks/>
            <a:stCxn id="7" idx="3"/>
          </p:cNvCxnSpPr>
          <p:nvPr/>
        </p:nvCxnSpPr>
        <p:spPr>
          <a:xfrm>
            <a:off x="4530055" y="3057788"/>
            <a:ext cx="553673" cy="690141"/>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0B754286-8F7A-4701-97D8-ACFAA8335E9C}"/>
              </a:ext>
            </a:extLst>
          </p:cNvPr>
          <p:cNvSpPr/>
          <p:nvPr/>
        </p:nvSpPr>
        <p:spPr>
          <a:xfrm>
            <a:off x="9353725" y="2718037"/>
            <a:ext cx="1291904" cy="402663"/>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a:extLst>
              <a:ext uri="{FF2B5EF4-FFF2-40B4-BE49-F238E27FC236}">
                <a16:creationId xmlns:a16="http://schemas.microsoft.com/office/drawing/2014/main" id="{C21D808C-5E5F-4598-BF38-17920544DF96}"/>
              </a:ext>
            </a:extLst>
          </p:cNvPr>
          <p:cNvCxnSpPr>
            <a:cxnSpLocks/>
          </p:cNvCxnSpPr>
          <p:nvPr/>
        </p:nvCxnSpPr>
        <p:spPr>
          <a:xfrm>
            <a:off x="10645629" y="2936147"/>
            <a:ext cx="268448" cy="0"/>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CB32FE7-CA3D-42D7-A7D0-51489D3479B8}"/>
              </a:ext>
            </a:extLst>
          </p:cNvPr>
          <p:cNvSpPr/>
          <p:nvPr/>
        </p:nvSpPr>
        <p:spPr>
          <a:xfrm>
            <a:off x="10914077" y="2478947"/>
            <a:ext cx="1174809" cy="914400"/>
          </a:xfrm>
          <a:prstGeom prst="rect">
            <a:avLst/>
          </a:prstGeom>
          <a:solidFill>
            <a:srgbClr val="0A9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نماذج للتقرير المطلوب</a:t>
            </a:r>
            <a:endParaRPr lang="en-US" dirty="0">
              <a:cs typeface="mohammad bold art 1" pitchFamily="2" charset="-78"/>
            </a:endParaRPr>
          </a:p>
        </p:txBody>
      </p:sp>
    </p:spTree>
    <p:extLst>
      <p:ext uri="{BB962C8B-B14F-4D97-AF65-F5344CB8AC3E}">
        <p14:creationId xmlns:p14="http://schemas.microsoft.com/office/powerpoint/2010/main" val="3612599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16D4C-0470-4CEB-9178-434CEF2C9DC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58F2A5-F0D7-4A1E-A0CF-5168B2AA323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D898B72-2075-4125-A380-9CCF06236552}"/>
              </a:ext>
            </a:extLst>
          </p:cNvPr>
          <p:cNvPicPr>
            <a:picLocks noChangeAspect="1"/>
          </p:cNvPicPr>
          <p:nvPr/>
        </p:nvPicPr>
        <p:blipFill rotWithShape="1">
          <a:blip r:embed="rId2"/>
          <a:srcRect t="6482" b="3853"/>
          <a:stretch/>
        </p:blipFill>
        <p:spPr>
          <a:xfrm>
            <a:off x="0" y="0"/>
            <a:ext cx="12192000" cy="6858000"/>
          </a:xfrm>
          <a:prstGeom prst="rect">
            <a:avLst/>
          </a:prstGeom>
        </p:spPr>
      </p:pic>
      <p:sp>
        <p:nvSpPr>
          <p:cNvPr id="6" name="Rectangle 5">
            <a:extLst>
              <a:ext uri="{FF2B5EF4-FFF2-40B4-BE49-F238E27FC236}">
                <a16:creationId xmlns:a16="http://schemas.microsoft.com/office/drawing/2014/main" id="{3D8071EA-CC05-478C-AE33-A6F333CAC27F}"/>
              </a:ext>
            </a:extLst>
          </p:cNvPr>
          <p:cNvSpPr/>
          <p:nvPr/>
        </p:nvSpPr>
        <p:spPr>
          <a:xfrm>
            <a:off x="0" y="0"/>
            <a:ext cx="2189527" cy="720725"/>
          </a:xfrm>
          <a:prstGeom prst="rect">
            <a:avLst/>
          </a:prstGeom>
          <a:solidFill>
            <a:srgbClr val="1F49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الخطوة السابعة</a:t>
            </a:r>
            <a:endParaRPr lang="en-US" dirty="0">
              <a:cs typeface="mohammad bold art 1" pitchFamily="2" charset="-78"/>
            </a:endParaRPr>
          </a:p>
        </p:txBody>
      </p:sp>
      <p:sp>
        <p:nvSpPr>
          <p:cNvPr id="9" name="Rectangle 8">
            <a:extLst>
              <a:ext uri="{FF2B5EF4-FFF2-40B4-BE49-F238E27FC236}">
                <a16:creationId xmlns:a16="http://schemas.microsoft.com/office/drawing/2014/main" id="{C79B346A-279B-4E5F-AFE1-23C496A08F47}"/>
              </a:ext>
            </a:extLst>
          </p:cNvPr>
          <p:cNvSpPr/>
          <p:nvPr/>
        </p:nvSpPr>
        <p:spPr>
          <a:xfrm>
            <a:off x="9328558" y="2877428"/>
            <a:ext cx="1291904" cy="402663"/>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D29CB225-290F-429B-BE10-385D9EBFB91A}"/>
              </a:ext>
            </a:extLst>
          </p:cNvPr>
          <p:cNvCxnSpPr>
            <a:cxnSpLocks/>
          </p:cNvCxnSpPr>
          <p:nvPr/>
        </p:nvCxnSpPr>
        <p:spPr>
          <a:xfrm>
            <a:off x="10620462" y="3095538"/>
            <a:ext cx="268448" cy="0"/>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83E8254D-D134-433B-8463-ACBBC9A5D222}"/>
              </a:ext>
            </a:extLst>
          </p:cNvPr>
          <p:cNvSpPr/>
          <p:nvPr/>
        </p:nvSpPr>
        <p:spPr>
          <a:xfrm>
            <a:off x="10888910" y="2638338"/>
            <a:ext cx="1174809" cy="914400"/>
          </a:xfrm>
          <a:prstGeom prst="rect">
            <a:avLst/>
          </a:prstGeom>
          <a:solidFill>
            <a:srgbClr val="0A99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نماذج للتقرير المطلوب</a:t>
            </a:r>
            <a:endParaRPr lang="en-US" dirty="0">
              <a:cs typeface="mohammad bold art 1" pitchFamily="2" charset="-78"/>
            </a:endParaRPr>
          </a:p>
        </p:txBody>
      </p:sp>
      <p:sp>
        <p:nvSpPr>
          <p:cNvPr id="12" name="Rectangle 11">
            <a:extLst>
              <a:ext uri="{FF2B5EF4-FFF2-40B4-BE49-F238E27FC236}">
                <a16:creationId xmlns:a16="http://schemas.microsoft.com/office/drawing/2014/main" id="{1326DCE8-6631-41BB-ACB4-046F687F1E8E}"/>
              </a:ext>
            </a:extLst>
          </p:cNvPr>
          <p:cNvSpPr/>
          <p:nvPr/>
        </p:nvSpPr>
        <p:spPr>
          <a:xfrm>
            <a:off x="327170" y="2734812"/>
            <a:ext cx="4211274" cy="914400"/>
          </a:xfrm>
          <a:prstGeom prst="rect">
            <a:avLst/>
          </a:prstGeom>
          <a:solidFill>
            <a:srgbClr val="0A99D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cs typeface="mohammad bold art 1" pitchFamily="2" charset="-78"/>
              </a:rPr>
              <a:t>رفع ملف تقرير تسجيل الدخول اليومي أو ادخال البيانات يدويا في الجدول التالي</a:t>
            </a:r>
            <a:endParaRPr lang="en-US" dirty="0">
              <a:cs typeface="mohammad bold art 1" pitchFamily="2" charset="-78"/>
            </a:endParaRPr>
          </a:p>
        </p:txBody>
      </p:sp>
      <p:cxnSp>
        <p:nvCxnSpPr>
          <p:cNvPr id="13" name="Straight Arrow Connector 12">
            <a:extLst>
              <a:ext uri="{FF2B5EF4-FFF2-40B4-BE49-F238E27FC236}">
                <a16:creationId xmlns:a16="http://schemas.microsoft.com/office/drawing/2014/main" id="{74AB8484-04EC-4EE3-9E72-829B3B17BE82}"/>
              </a:ext>
            </a:extLst>
          </p:cNvPr>
          <p:cNvCxnSpPr>
            <a:stCxn id="12" idx="3"/>
          </p:cNvCxnSpPr>
          <p:nvPr/>
        </p:nvCxnSpPr>
        <p:spPr>
          <a:xfrm>
            <a:off x="4538444" y="3192012"/>
            <a:ext cx="2827090" cy="0"/>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E79F1FB-EE0C-45C9-B721-7CF89AB79D6D}"/>
              </a:ext>
            </a:extLst>
          </p:cNvPr>
          <p:cNvCxnSpPr>
            <a:cxnSpLocks/>
            <a:stCxn id="12" idx="3"/>
          </p:cNvCxnSpPr>
          <p:nvPr/>
        </p:nvCxnSpPr>
        <p:spPr>
          <a:xfrm>
            <a:off x="4538444" y="3192012"/>
            <a:ext cx="568698" cy="708869"/>
          </a:xfrm>
          <a:prstGeom prst="straightConnector1">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81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C8CB4-2193-4E90-AE46-178A3693E16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19B4155-5E6E-45D8-889B-F4E34DF3C16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32C17B5-0F2D-41DD-A5AC-8117F4C76346}"/>
              </a:ext>
            </a:extLst>
          </p:cNvPr>
          <p:cNvPicPr>
            <a:picLocks noChangeAspect="1"/>
          </p:cNvPicPr>
          <p:nvPr/>
        </p:nvPicPr>
        <p:blipFill rotWithShape="1">
          <a:blip r:embed="rId2"/>
          <a:srcRect t="6362" b="3975"/>
          <a:stretch/>
        </p:blipFill>
        <p:spPr>
          <a:xfrm>
            <a:off x="0" y="0"/>
            <a:ext cx="12192000" cy="6858000"/>
          </a:xfrm>
          <a:prstGeom prst="rect">
            <a:avLst/>
          </a:prstGeom>
        </p:spPr>
      </p:pic>
      <p:sp>
        <p:nvSpPr>
          <p:cNvPr id="6" name="Rectangle 5">
            <a:extLst>
              <a:ext uri="{FF2B5EF4-FFF2-40B4-BE49-F238E27FC236}">
                <a16:creationId xmlns:a16="http://schemas.microsoft.com/office/drawing/2014/main" id="{7A00DC0B-DAAA-43C1-8A59-259AC741E6E7}"/>
              </a:ext>
            </a:extLst>
          </p:cNvPr>
          <p:cNvSpPr/>
          <p:nvPr/>
        </p:nvSpPr>
        <p:spPr>
          <a:xfrm>
            <a:off x="3816991" y="2976788"/>
            <a:ext cx="3766657" cy="204901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ln w="0"/>
              <a:solidFill>
                <a:schemeClr val="accent4">
                  <a:lumMod val="75000"/>
                </a:schemeClr>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34186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Content Placeholder 2"/>
          <p:cNvSpPr txBox="1">
            <a:spLocks/>
          </p:cNvSpPr>
          <p:nvPr/>
        </p:nvSpPr>
        <p:spPr>
          <a:xfrm>
            <a:off x="1204545" y="2483241"/>
            <a:ext cx="9073662" cy="456819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r" rtl="1" fontAlgn="base">
              <a:spcBef>
                <a:spcPct val="0"/>
              </a:spcBef>
              <a:spcAft>
                <a:spcPts val="600"/>
              </a:spcAft>
              <a:buClr>
                <a:srgbClr val="0A99D6"/>
              </a:buClr>
              <a:buFont typeface="Wingdings" panose="05000000000000000000" pitchFamily="2" charset="2"/>
              <a:buChar char="§"/>
            </a:pPr>
            <a:r>
              <a:rPr lang="ar-KW" sz="2800" b="1" dirty="0">
                <a:solidFill>
                  <a:srgbClr val="1F497D"/>
                </a:solidFill>
                <a:latin typeface="Calibri" pitchFamily="34" charset="0"/>
                <a:cs typeface="mohammad bold art 1" pitchFamily="2" charset="-78"/>
              </a:rPr>
              <a:t>نبذة عن بوابة الهيئة الإلكترونية</a:t>
            </a:r>
          </a:p>
          <a:p>
            <a:pPr algn="r" rtl="1" fontAlgn="base">
              <a:spcBef>
                <a:spcPct val="0"/>
              </a:spcBef>
              <a:spcAft>
                <a:spcPts val="600"/>
              </a:spcAft>
              <a:buClr>
                <a:srgbClr val="0A99D6"/>
              </a:buClr>
              <a:buFont typeface="Wingdings" panose="05000000000000000000" pitchFamily="2" charset="2"/>
              <a:buChar char="§"/>
            </a:pPr>
            <a:r>
              <a:rPr lang="ar-KW" sz="2800" b="1" dirty="0">
                <a:solidFill>
                  <a:srgbClr val="1F497D"/>
                </a:solidFill>
                <a:latin typeface="Calibri" pitchFamily="34" charset="0"/>
                <a:cs typeface="mohammad bold art 1" pitchFamily="2" charset="-78"/>
              </a:rPr>
              <a:t>أهداف النظام الآلي لتقارير تداولات</a:t>
            </a:r>
            <a:r>
              <a:rPr lang="en-US" sz="2800" b="1" dirty="0">
                <a:solidFill>
                  <a:srgbClr val="1F497D"/>
                </a:solidFill>
                <a:latin typeface="Calibri" pitchFamily="34" charset="0"/>
                <a:cs typeface="mohammad bold art 1" pitchFamily="2" charset="-78"/>
              </a:rPr>
              <a:t> </a:t>
            </a:r>
            <a:r>
              <a:rPr lang="ar-KW" sz="2800" b="1" dirty="0">
                <a:solidFill>
                  <a:srgbClr val="1F497D"/>
                </a:solidFill>
                <a:latin typeface="Calibri" pitchFamily="34" charset="0"/>
                <a:cs typeface="mohammad bold art 1" pitchFamily="2" charset="-78"/>
              </a:rPr>
              <a:t>الحسابات الإلكترونية</a:t>
            </a:r>
            <a:endParaRPr lang="ar-KW" sz="500" b="1" dirty="0">
              <a:solidFill>
                <a:srgbClr val="1F497D"/>
              </a:solidFill>
              <a:latin typeface="Calibri" pitchFamily="34" charset="0"/>
              <a:cs typeface="mohammad bold art 1" pitchFamily="2" charset="-78"/>
            </a:endParaRPr>
          </a:p>
          <a:p>
            <a:pPr algn="r" rtl="1" fontAlgn="base">
              <a:spcBef>
                <a:spcPct val="0"/>
              </a:spcBef>
              <a:spcAft>
                <a:spcPts val="600"/>
              </a:spcAft>
              <a:buClr>
                <a:srgbClr val="0A99D6"/>
              </a:buClr>
              <a:buFont typeface="Wingdings" panose="05000000000000000000" pitchFamily="2" charset="2"/>
              <a:buChar char="§"/>
            </a:pPr>
            <a:r>
              <a:rPr lang="ar-KW" sz="2800" b="1" dirty="0">
                <a:solidFill>
                  <a:srgbClr val="1F497D"/>
                </a:solidFill>
                <a:latin typeface="Calibri" pitchFamily="34" charset="0"/>
                <a:cs typeface="mohammad bold art 1" pitchFamily="2" charset="-78"/>
              </a:rPr>
              <a:t>نبذة عن النظام الآلي لتقارير تداولات الحسابات الإلكترونية</a:t>
            </a:r>
            <a:endParaRPr lang="ar-KW" sz="500" b="1" dirty="0">
              <a:solidFill>
                <a:srgbClr val="1F497D"/>
              </a:solidFill>
              <a:latin typeface="Calibri" pitchFamily="34" charset="0"/>
              <a:cs typeface="mohammad bold art 1" pitchFamily="2" charset="-78"/>
            </a:endParaRPr>
          </a:p>
          <a:p>
            <a:pPr marL="457200" lvl="1" indent="-457200" algn="r" rtl="1" fontAlgn="base">
              <a:spcBef>
                <a:spcPct val="0"/>
              </a:spcBef>
              <a:spcAft>
                <a:spcPts val="600"/>
              </a:spcAft>
              <a:buClr>
                <a:srgbClr val="0A99D6"/>
              </a:buClr>
              <a:buFont typeface="Wingdings" panose="05000000000000000000" pitchFamily="2" charset="2"/>
              <a:buChar char="§"/>
            </a:pPr>
            <a:r>
              <a:rPr lang="ar-KW" b="1" dirty="0">
                <a:solidFill>
                  <a:srgbClr val="1F497D"/>
                </a:solidFill>
                <a:latin typeface="Calibri" pitchFamily="34" charset="0"/>
                <a:cs typeface="mohammad bold art 1" pitchFamily="2" charset="-78"/>
              </a:rPr>
              <a:t>خطة التطبيق واطلاق النظام</a:t>
            </a:r>
          </a:p>
        </p:txBody>
      </p:sp>
      <p:sp>
        <p:nvSpPr>
          <p:cNvPr id="10" name="Content Placeholder 2"/>
          <p:cNvSpPr txBox="1">
            <a:spLocks/>
          </p:cNvSpPr>
          <p:nvPr/>
        </p:nvSpPr>
        <p:spPr>
          <a:xfrm>
            <a:off x="1621162" y="2411760"/>
            <a:ext cx="3466727" cy="204852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rtl="1" fontAlgn="base">
              <a:spcBef>
                <a:spcPct val="0"/>
              </a:spcBef>
              <a:spcAft>
                <a:spcPts val="600"/>
              </a:spcAft>
              <a:buNone/>
            </a:pPr>
            <a:endParaRPr lang="ar-KW" sz="1800" dirty="0">
              <a:solidFill>
                <a:schemeClr val="bg1">
                  <a:lumMod val="50000"/>
                </a:schemeClr>
              </a:solidFill>
              <a:latin typeface="Calibri" pitchFamily="34" charset="0"/>
              <a:cs typeface="mohammad bold art 1" pitchFamily="2" charset="-78"/>
            </a:endParaRPr>
          </a:p>
          <a:p>
            <a:pPr marL="0" indent="0" algn="r" rtl="1" fontAlgn="base">
              <a:spcBef>
                <a:spcPct val="0"/>
              </a:spcBef>
              <a:spcAft>
                <a:spcPts val="600"/>
              </a:spcAft>
              <a:buNone/>
            </a:pPr>
            <a:endParaRPr lang="ar-KW" sz="2800"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162739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6249B1C-77BE-4D21-98A7-33CDDB85FDE5}"/>
              </a:ext>
            </a:extLst>
          </p:cNvPr>
          <p:cNvSpPr txBox="1">
            <a:spLocks/>
          </p:cNvSpPr>
          <p:nvPr/>
        </p:nvSpPr>
        <p:spPr>
          <a:xfrm>
            <a:off x="7177842" y="2773322"/>
            <a:ext cx="4534788" cy="159039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rtl="1" fontAlgn="base">
              <a:spcBef>
                <a:spcPct val="0"/>
              </a:spcBef>
              <a:spcAft>
                <a:spcPts val="600"/>
              </a:spcAft>
            </a:pPr>
            <a:r>
              <a:rPr lang="ar-KW" sz="2400" b="1" dirty="0">
                <a:solidFill>
                  <a:srgbClr val="1F497D"/>
                </a:solidFill>
                <a:cs typeface="mohammad bold art 1" pitchFamily="2" charset="-78"/>
              </a:rPr>
              <a:t>مراحل انطلاق العمل</a:t>
            </a:r>
          </a:p>
          <a:p>
            <a:pPr rtl="1" fontAlgn="base">
              <a:spcBef>
                <a:spcPct val="0"/>
              </a:spcBef>
              <a:spcAft>
                <a:spcPts val="600"/>
              </a:spcAft>
            </a:pPr>
            <a:r>
              <a:rPr lang="ar-KW" sz="2400" b="1" dirty="0">
                <a:solidFill>
                  <a:srgbClr val="1F497D"/>
                </a:solidFill>
                <a:cs typeface="mohammad bold art 1" pitchFamily="2" charset="-78"/>
              </a:rPr>
              <a:t>في النظام الآلي الخاص بتقارير تداولات الحسابات الإلكترونية</a:t>
            </a:r>
            <a:endParaRPr lang="ar-KW" sz="2400" dirty="0">
              <a:solidFill>
                <a:srgbClr val="1F497D"/>
              </a:solidFill>
              <a:latin typeface="Calibri" pitchFamily="34" charset="0"/>
              <a:cs typeface="mohammad bold art 1" pitchFamily="2" charset="-78"/>
            </a:endParaRPr>
          </a:p>
        </p:txBody>
      </p:sp>
      <p:sp>
        <p:nvSpPr>
          <p:cNvPr id="10" name="Title 1">
            <a:extLst>
              <a:ext uri="{FF2B5EF4-FFF2-40B4-BE49-F238E27FC236}">
                <a16:creationId xmlns:a16="http://schemas.microsoft.com/office/drawing/2014/main" id="{956FD794-0860-4064-999D-30F98EA6DBBB}"/>
              </a:ext>
            </a:extLst>
          </p:cNvPr>
          <p:cNvSpPr>
            <a:spLocks noGrp="1"/>
          </p:cNvSpPr>
          <p:nvPr>
            <p:ph type="title"/>
          </p:nvPr>
        </p:nvSpPr>
        <p:spPr>
          <a:xfrm>
            <a:off x="7126014" y="1832078"/>
            <a:ext cx="3556488" cy="893316"/>
          </a:xfrm>
        </p:spPr>
        <p:txBody>
          <a:bodyPr>
            <a:normAutofit/>
          </a:bodyPr>
          <a:lstStyle/>
          <a:p>
            <a:pPr algn="r" rtl="1"/>
            <a:r>
              <a:rPr lang="ar-KW" sz="2800" b="1" dirty="0">
                <a:solidFill>
                  <a:srgbClr val="AD8100"/>
                </a:solidFill>
                <a:cs typeface="mohammad bold art 1" pitchFamily="2" charset="-78"/>
              </a:rPr>
              <a:t>خطة التطبيق</a:t>
            </a:r>
            <a:endParaRPr lang="en-US" sz="2800" dirty="0">
              <a:solidFill>
                <a:srgbClr val="AD8100"/>
              </a:solidFill>
              <a:cs typeface="mohammad bold art 1" pitchFamily="2" charset="-78"/>
            </a:endParaRPr>
          </a:p>
        </p:txBody>
      </p:sp>
      <p:sp>
        <p:nvSpPr>
          <p:cNvPr id="5" name="Shape 4">
            <a:extLst>
              <a:ext uri="{FF2B5EF4-FFF2-40B4-BE49-F238E27FC236}">
                <a16:creationId xmlns:a16="http://schemas.microsoft.com/office/drawing/2014/main" id="{B9628911-02BF-4571-92DD-0D6A93A8FC4E}"/>
              </a:ext>
            </a:extLst>
          </p:cNvPr>
          <p:cNvSpPr/>
          <p:nvPr/>
        </p:nvSpPr>
        <p:spPr>
          <a:xfrm>
            <a:off x="479370" y="1796851"/>
            <a:ext cx="6646644" cy="4154153"/>
          </a:xfrm>
          <a:prstGeom prst="swooshArrow">
            <a:avLst>
              <a:gd name="adj1" fmla="val 25000"/>
              <a:gd name="adj2" fmla="val 25000"/>
            </a:avLst>
          </a:prstGeom>
          <a:solidFill>
            <a:srgbClr val="AD8100"/>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dirty="0"/>
          </a:p>
        </p:txBody>
      </p:sp>
      <p:grpSp>
        <p:nvGrpSpPr>
          <p:cNvPr id="7" name="Group 6">
            <a:extLst>
              <a:ext uri="{FF2B5EF4-FFF2-40B4-BE49-F238E27FC236}">
                <a16:creationId xmlns:a16="http://schemas.microsoft.com/office/drawing/2014/main" id="{8764D534-D659-4CB7-A4BC-29F3AAA0DE36}"/>
              </a:ext>
            </a:extLst>
          </p:cNvPr>
          <p:cNvGrpSpPr/>
          <p:nvPr/>
        </p:nvGrpSpPr>
        <p:grpSpPr>
          <a:xfrm>
            <a:off x="1399032" y="4436726"/>
            <a:ext cx="1741719" cy="1145129"/>
            <a:chOff x="712550" y="2729711"/>
            <a:chExt cx="1539737" cy="1012332"/>
          </a:xfrm>
        </p:grpSpPr>
        <p:sp>
          <p:nvSpPr>
            <p:cNvPr id="15" name="Rectangle 14">
              <a:extLst>
                <a:ext uri="{FF2B5EF4-FFF2-40B4-BE49-F238E27FC236}">
                  <a16:creationId xmlns:a16="http://schemas.microsoft.com/office/drawing/2014/main" id="{5E4A4CB3-C5A1-4855-AA1D-CA29DCF36D4B}"/>
                </a:ext>
              </a:extLst>
            </p:cNvPr>
            <p:cNvSpPr/>
            <p:nvPr/>
          </p:nvSpPr>
          <p:spPr>
            <a:xfrm>
              <a:off x="883214" y="2729711"/>
              <a:ext cx="1369073" cy="8240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TextBox 15">
              <a:extLst>
                <a:ext uri="{FF2B5EF4-FFF2-40B4-BE49-F238E27FC236}">
                  <a16:creationId xmlns:a16="http://schemas.microsoft.com/office/drawing/2014/main" id="{CE199ADD-091F-41FD-9F34-058FF8D8712B}"/>
                </a:ext>
              </a:extLst>
            </p:cNvPr>
            <p:cNvSpPr txBox="1"/>
            <p:nvPr/>
          </p:nvSpPr>
          <p:spPr>
            <a:xfrm>
              <a:off x="712550" y="2917977"/>
              <a:ext cx="1267296" cy="8240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80951" tIns="0" rIns="0" bIns="0" numCol="1" spcCol="1270" anchor="t" anchorCtr="0">
              <a:noAutofit/>
            </a:bodyPr>
            <a:lstStyle/>
            <a:p>
              <a:pPr marL="0" lvl="0" indent="0" algn="ctr" defTabSz="800100">
                <a:lnSpc>
                  <a:spcPct val="90000"/>
                </a:lnSpc>
                <a:spcBef>
                  <a:spcPct val="0"/>
                </a:spcBef>
                <a:spcAft>
                  <a:spcPct val="35000"/>
                </a:spcAft>
                <a:buNone/>
              </a:pPr>
              <a:r>
                <a:rPr lang="ar-KW" sz="2400" b="1" kern="1200" dirty="0">
                  <a:solidFill>
                    <a:srgbClr val="0A99D6"/>
                  </a:solidFill>
                  <a:cs typeface="mohammad bold art 1" pitchFamily="2" charset="-78"/>
                </a:rPr>
                <a:t>ورشة</a:t>
              </a:r>
              <a:br>
                <a:rPr lang="en-US" sz="2400" b="1" kern="1200" dirty="0">
                  <a:solidFill>
                    <a:srgbClr val="0A99D6"/>
                  </a:solidFill>
                  <a:cs typeface="mohammad bold art 1" pitchFamily="2" charset="-78"/>
                </a:rPr>
              </a:br>
              <a:r>
                <a:rPr lang="ar-KW" sz="2400" b="1" kern="1200" dirty="0">
                  <a:solidFill>
                    <a:srgbClr val="0A99D6"/>
                  </a:solidFill>
                  <a:cs typeface="mohammad bold art 1" pitchFamily="2" charset="-78"/>
                </a:rPr>
                <a:t> العمل</a:t>
              </a:r>
            </a:p>
            <a:p>
              <a:pPr marL="0" lvl="0" indent="0" algn="ctr" defTabSz="800100">
                <a:lnSpc>
                  <a:spcPct val="90000"/>
                </a:lnSpc>
                <a:spcBef>
                  <a:spcPct val="0"/>
                </a:spcBef>
                <a:spcAft>
                  <a:spcPct val="35000"/>
                </a:spcAft>
                <a:buNone/>
              </a:pPr>
              <a:r>
                <a:rPr lang="ar-KW" sz="1400" b="1" kern="1200" dirty="0">
                  <a:solidFill>
                    <a:srgbClr val="C08E00"/>
                  </a:solidFill>
                  <a:latin typeface="Sakkal Majalla" panose="02000000000000000000" pitchFamily="2" charset="-78"/>
                  <a:ea typeface="+mn-ea"/>
                  <a:cs typeface="mohammad bold art 1" pitchFamily="2" charset="-78"/>
                </a:rPr>
                <a:t>أكتوبر 2022</a:t>
              </a:r>
              <a:endParaRPr lang="en-US" sz="1400" b="1" kern="1200" dirty="0">
                <a:solidFill>
                  <a:srgbClr val="C08E00"/>
                </a:solidFill>
                <a:latin typeface="Sakkal Majalla" panose="02000000000000000000" pitchFamily="2" charset="-78"/>
                <a:ea typeface="+mn-ea"/>
                <a:cs typeface="mohammad bold art 1" pitchFamily="2" charset="-78"/>
              </a:endParaRPr>
            </a:p>
          </p:txBody>
        </p:sp>
      </p:grpSp>
      <p:grpSp>
        <p:nvGrpSpPr>
          <p:cNvPr id="8" name="Group 7">
            <a:extLst>
              <a:ext uri="{FF2B5EF4-FFF2-40B4-BE49-F238E27FC236}">
                <a16:creationId xmlns:a16="http://schemas.microsoft.com/office/drawing/2014/main" id="{280930CF-55EF-4963-A7F9-8A62D05EFA1B}"/>
              </a:ext>
            </a:extLst>
          </p:cNvPr>
          <p:cNvGrpSpPr/>
          <p:nvPr/>
        </p:nvGrpSpPr>
        <p:grpSpPr>
          <a:xfrm>
            <a:off x="2366417" y="3965812"/>
            <a:ext cx="2265674" cy="1796532"/>
            <a:chOff x="2240284" y="1816949"/>
            <a:chExt cx="2002930" cy="1588193"/>
          </a:xfrm>
        </p:grpSpPr>
        <p:sp>
          <p:nvSpPr>
            <p:cNvPr id="13" name="Rectangle 12">
              <a:extLst>
                <a:ext uri="{FF2B5EF4-FFF2-40B4-BE49-F238E27FC236}">
                  <a16:creationId xmlns:a16="http://schemas.microsoft.com/office/drawing/2014/main" id="{7CB59CFE-FD07-4F57-B724-C43BE7BD3AB5}"/>
                </a:ext>
              </a:extLst>
            </p:cNvPr>
            <p:cNvSpPr/>
            <p:nvPr/>
          </p:nvSpPr>
          <p:spPr>
            <a:xfrm>
              <a:off x="2240284" y="1880829"/>
              <a:ext cx="1615431" cy="152431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TextBox 13">
              <a:extLst>
                <a:ext uri="{FF2B5EF4-FFF2-40B4-BE49-F238E27FC236}">
                  <a16:creationId xmlns:a16="http://schemas.microsoft.com/office/drawing/2014/main" id="{31260E94-1707-4764-85F1-EDB06EE8F967}"/>
                </a:ext>
              </a:extLst>
            </p:cNvPr>
            <p:cNvSpPr txBox="1"/>
            <p:nvPr/>
          </p:nvSpPr>
          <p:spPr>
            <a:xfrm>
              <a:off x="2627783" y="1816949"/>
              <a:ext cx="1615431" cy="152431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46334" tIns="0" rIns="0" bIns="0" numCol="1" spcCol="1270" anchor="t" anchorCtr="0">
              <a:noAutofit/>
            </a:bodyPr>
            <a:lstStyle/>
            <a:p>
              <a:pPr marL="0" lvl="0" indent="0" algn="ctr" defTabSz="800100">
                <a:lnSpc>
                  <a:spcPct val="90000"/>
                </a:lnSpc>
                <a:spcBef>
                  <a:spcPct val="0"/>
                </a:spcBef>
                <a:spcAft>
                  <a:spcPct val="35000"/>
                </a:spcAft>
                <a:buNone/>
              </a:pPr>
              <a:r>
                <a:rPr lang="ar-KW" sz="2400" b="1" kern="1200" dirty="0">
                  <a:solidFill>
                    <a:srgbClr val="0A99D6"/>
                  </a:solidFill>
                  <a:cs typeface="mohammad bold art 1" pitchFamily="2" charset="-78"/>
                </a:rPr>
                <a:t>التطبيق التجريبي</a:t>
              </a:r>
            </a:p>
            <a:p>
              <a:pPr marL="0" lvl="0" indent="0" algn="ctr" defTabSz="800100">
                <a:lnSpc>
                  <a:spcPct val="90000"/>
                </a:lnSpc>
                <a:spcBef>
                  <a:spcPct val="0"/>
                </a:spcBef>
                <a:spcAft>
                  <a:spcPct val="35000"/>
                </a:spcAft>
                <a:buNone/>
              </a:pPr>
              <a:r>
                <a:rPr lang="ar-KW" sz="1400" b="1" kern="1200" dirty="0">
                  <a:solidFill>
                    <a:srgbClr val="C08E00"/>
                  </a:solidFill>
                  <a:latin typeface="Sakkal Majalla" panose="02000000000000000000" pitchFamily="2" charset="-78"/>
                  <a:ea typeface="+mn-ea"/>
                  <a:cs typeface="mohammad bold art 1" pitchFamily="2" charset="-78"/>
                </a:rPr>
                <a:t>من 09 أكتوبر 2022</a:t>
              </a:r>
              <a:br>
                <a:rPr lang="en-US" sz="1400" b="1" kern="1200" dirty="0">
                  <a:solidFill>
                    <a:srgbClr val="C08E00"/>
                  </a:solidFill>
                  <a:latin typeface="Sakkal Majalla" panose="02000000000000000000" pitchFamily="2" charset="-78"/>
                  <a:ea typeface="+mn-ea"/>
                  <a:cs typeface="mohammad bold art 1" pitchFamily="2" charset="-78"/>
                </a:rPr>
              </a:br>
              <a:r>
                <a:rPr lang="ar-KW" sz="1400" b="1" kern="1200" dirty="0">
                  <a:solidFill>
                    <a:srgbClr val="C08E00"/>
                  </a:solidFill>
                  <a:latin typeface="Sakkal Majalla" panose="02000000000000000000" pitchFamily="2" charset="-78"/>
                  <a:ea typeface="+mn-ea"/>
                  <a:cs typeface="mohammad bold art 1" pitchFamily="2" charset="-78"/>
                </a:rPr>
                <a:t> إلى 13 أكتوبر 2022</a:t>
              </a:r>
              <a:endParaRPr lang="en-US" sz="1400" b="1" kern="1200" dirty="0">
                <a:solidFill>
                  <a:srgbClr val="C08E00"/>
                </a:solidFill>
                <a:latin typeface="Sakkal Majalla" panose="02000000000000000000" pitchFamily="2" charset="-78"/>
                <a:ea typeface="+mn-ea"/>
                <a:cs typeface="mohammad bold art 1" pitchFamily="2" charset="-78"/>
              </a:endParaRPr>
            </a:p>
          </p:txBody>
        </p:sp>
      </p:grpSp>
      <p:grpSp>
        <p:nvGrpSpPr>
          <p:cNvPr id="9" name="Group 8">
            <a:extLst>
              <a:ext uri="{FF2B5EF4-FFF2-40B4-BE49-F238E27FC236}">
                <a16:creationId xmlns:a16="http://schemas.microsoft.com/office/drawing/2014/main" id="{A63EC19E-A6D3-43AC-BA17-686FF1A1BFCC}"/>
              </a:ext>
            </a:extLst>
          </p:cNvPr>
          <p:cNvGrpSpPr/>
          <p:nvPr/>
        </p:nvGrpSpPr>
        <p:grpSpPr>
          <a:xfrm>
            <a:off x="4386812" y="3063868"/>
            <a:ext cx="1840473" cy="3453335"/>
            <a:chOff x="4017515" y="1120084"/>
            <a:chExt cx="1627039" cy="3052862"/>
          </a:xfrm>
        </p:grpSpPr>
        <p:sp>
          <p:nvSpPr>
            <p:cNvPr id="11" name="Rectangle 10">
              <a:extLst>
                <a:ext uri="{FF2B5EF4-FFF2-40B4-BE49-F238E27FC236}">
                  <a16:creationId xmlns:a16="http://schemas.microsoft.com/office/drawing/2014/main" id="{32EAA54E-7E87-4FC9-9038-EBD2667F5D63}"/>
                </a:ext>
              </a:extLst>
            </p:cNvPr>
            <p:cNvSpPr/>
            <p:nvPr/>
          </p:nvSpPr>
          <p:spPr>
            <a:xfrm>
              <a:off x="4017515" y="1120084"/>
              <a:ext cx="1410204" cy="255232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a:extLst>
                <a:ext uri="{FF2B5EF4-FFF2-40B4-BE49-F238E27FC236}">
                  <a16:creationId xmlns:a16="http://schemas.microsoft.com/office/drawing/2014/main" id="{33EFCD47-2290-414F-BE84-FAB1FD97A127}"/>
                </a:ext>
              </a:extLst>
            </p:cNvPr>
            <p:cNvSpPr txBox="1"/>
            <p:nvPr/>
          </p:nvSpPr>
          <p:spPr>
            <a:xfrm>
              <a:off x="4234350" y="1620623"/>
              <a:ext cx="1410204" cy="255232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2377" tIns="0" rIns="0" bIns="0" numCol="1" spcCol="1270" anchor="t" anchorCtr="0">
              <a:noAutofit/>
            </a:bodyPr>
            <a:lstStyle/>
            <a:p>
              <a:pPr marL="0" lvl="0" indent="0" algn="ctr" defTabSz="1066800">
                <a:lnSpc>
                  <a:spcPct val="90000"/>
                </a:lnSpc>
                <a:spcBef>
                  <a:spcPct val="0"/>
                </a:spcBef>
                <a:spcAft>
                  <a:spcPct val="35000"/>
                </a:spcAft>
                <a:buNone/>
              </a:pPr>
              <a:r>
                <a:rPr lang="ar-KW" sz="2400" b="1" kern="1200" dirty="0">
                  <a:solidFill>
                    <a:srgbClr val="0A99D6"/>
                  </a:solidFill>
                  <a:cs typeface="mohammad bold art 1" pitchFamily="2" charset="-78"/>
                </a:rPr>
                <a:t>التطبيق الفعلي</a:t>
              </a:r>
            </a:p>
            <a:p>
              <a:pPr marL="0" lvl="0" indent="0" algn="ctr" defTabSz="1066800">
                <a:lnSpc>
                  <a:spcPct val="90000"/>
                </a:lnSpc>
                <a:spcBef>
                  <a:spcPct val="0"/>
                </a:spcBef>
                <a:spcAft>
                  <a:spcPct val="35000"/>
                </a:spcAft>
                <a:buNone/>
              </a:pPr>
              <a:r>
                <a:rPr lang="ar-KW" sz="1400" b="1" kern="1200" dirty="0">
                  <a:solidFill>
                    <a:srgbClr val="C08E00"/>
                  </a:solidFill>
                  <a:latin typeface="Sakkal Majalla" panose="02000000000000000000" pitchFamily="2" charset="-78"/>
                  <a:ea typeface="+mn-ea"/>
                  <a:cs typeface="mohammad bold art 1" pitchFamily="2" charset="-78"/>
                </a:rPr>
                <a:t>بعد الإنتهاء من مرحلة التطبيق التجريبي</a:t>
              </a:r>
              <a:endParaRPr lang="en-US" sz="1400" b="1" kern="1200" dirty="0">
                <a:solidFill>
                  <a:srgbClr val="C08E00"/>
                </a:solidFill>
                <a:latin typeface="Sakkal Majalla" panose="02000000000000000000" pitchFamily="2" charset="-78"/>
                <a:ea typeface="+mn-ea"/>
                <a:cs typeface="mohammad bold art 1" pitchFamily="2" charset="-78"/>
              </a:endParaRPr>
            </a:p>
          </p:txBody>
        </p:sp>
      </p:grpSp>
      <p:sp>
        <p:nvSpPr>
          <p:cNvPr id="17" name="Oval 16">
            <a:extLst>
              <a:ext uri="{FF2B5EF4-FFF2-40B4-BE49-F238E27FC236}">
                <a16:creationId xmlns:a16="http://schemas.microsoft.com/office/drawing/2014/main" id="{0864DB9D-F9CB-4B10-BDE3-C09824E2C38B}"/>
              </a:ext>
            </a:extLst>
          </p:cNvPr>
          <p:cNvSpPr/>
          <p:nvPr/>
        </p:nvSpPr>
        <p:spPr>
          <a:xfrm>
            <a:off x="5281125" y="2725394"/>
            <a:ext cx="381930" cy="381930"/>
          </a:xfrm>
          <a:prstGeom prst="ellipse">
            <a:avLst/>
          </a:prstGeom>
          <a:solidFill>
            <a:srgbClr val="1F497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Oval 17">
            <a:extLst>
              <a:ext uri="{FF2B5EF4-FFF2-40B4-BE49-F238E27FC236}">
                <a16:creationId xmlns:a16="http://schemas.microsoft.com/office/drawing/2014/main" id="{BE154CF0-E1AF-445C-9384-CCA2ED81DF11}"/>
              </a:ext>
            </a:extLst>
          </p:cNvPr>
          <p:cNvSpPr/>
          <p:nvPr/>
        </p:nvSpPr>
        <p:spPr>
          <a:xfrm>
            <a:off x="3632034" y="3238675"/>
            <a:ext cx="276165" cy="276165"/>
          </a:xfrm>
          <a:prstGeom prst="ellipse">
            <a:avLst/>
          </a:prstGeom>
          <a:solidFill>
            <a:srgbClr val="1F497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Oval 18">
            <a:extLst>
              <a:ext uri="{FF2B5EF4-FFF2-40B4-BE49-F238E27FC236}">
                <a16:creationId xmlns:a16="http://schemas.microsoft.com/office/drawing/2014/main" id="{2334DB96-9751-4399-B0D6-57247C67A467}"/>
              </a:ext>
            </a:extLst>
          </p:cNvPr>
          <p:cNvSpPr/>
          <p:nvPr/>
        </p:nvSpPr>
        <p:spPr>
          <a:xfrm>
            <a:off x="2014620" y="4147377"/>
            <a:ext cx="152772" cy="152772"/>
          </a:xfrm>
          <a:prstGeom prst="ellipse">
            <a:avLst/>
          </a:prstGeom>
          <a:solidFill>
            <a:srgbClr val="1F497D"/>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3181824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7CB59CFE-FD07-4F57-B724-C43BE7BD3AB5}"/>
              </a:ext>
            </a:extLst>
          </p:cNvPr>
          <p:cNvSpPr/>
          <p:nvPr/>
        </p:nvSpPr>
        <p:spPr>
          <a:xfrm>
            <a:off x="2366417" y="4038072"/>
            <a:ext cx="1827343" cy="172427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 name="Rectangle 3">
            <a:extLst>
              <a:ext uri="{FF2B5EF4-FFF2-40B4-BE49-F238E27FC236}">
                <a16:creationId xmlns:a16="http://schemas.microsoft.com/office/drawing/2014/main" id="{A178B558-8A54-4BC7-8B03-1D067825F5BF}"/>
              </a:ext>
            </a:extLst>
          </p:cNvPr>
          <p:cNvSpPr/>
          <p:nvPr/>
        </p:nvSpPr>
        <p:spPr>
          <a:xfrm>
            <a:off x="3396351" y="3314672"/>
            <a:ext cx="4219425" cy="1107996"/>
          </a:xfrm>
          <a:prstGeom prst="rect">
            <a:avLst/>
          </a:prstGeom>
        </p:spPr>
        <p:txBody>
          <a:bodyPr wrap="none">
            <a:spAutoFit/>
          </a:bodyPr>
          <a:lstStyle/>
          <a:p>
            <a:r>
              <a:rPr lang="ar-KW" sz="6600" b="1" dirty="0">
                <a:solidFill>
                  <a:srgbClr val="AD8100"/>
                </a:solidFill>
                <a:cs typeface="mohammad bold art 1" pitchFamily="2" charset="-78"/>
              </a:rPr>
              <a:t>فقرة الأسئلة</a:t>
            </a:r>
            <a:endParaRPr lang="en-GB" sz="6600" dirty="0">
              <a:solidFill>
                <a:srgbClr val="AD8100"/>
              </a:solidFill>
            </a:endParaRPr>
          </a:p>
        </p:txBody>
      </p:sp>
    </p:spTree>
    <p:extLst>
      <p:ext uri="{BB962C8B-B14F-4D97-AF65-F5344CB8AC3E}">
        <p14:creationId xmlns:p14="http://schemas.microsoft.com/office/powerpoint/2010/main" val="3801523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399163"/>
            <a:ext cx="7772400" cy="1470025"/>
          </a:xfrm>
        </p:spPr>
        <p:txBody>
          <a:bodyPr>
            <a:normAutofit/>
          </a:bodyPr>
          <a:lstStyle/>
          <a:p>
            <a:pPr rtl="1"/>
            <a:r>
              <a:rPr lang="ar-KW" sz="6600" b="1" dirty="0">
                <a:solidFill>
                  <a:srgbClr val="AD8100"/>
                </a:solidFill>
                <a:cs typeface="mohammad bold art 1" pitchFamily="2" charset="-78"/>
              </a:rPr>
              <a:t>شــكــراً</a:t>
            </a:r>
            <a:endParaRPr lang="en-GB" sz="6600" dirty="0">
              <a:solidFill>
                <a:srgbClr val="AD8100"/>
              </a:solidFill>
              <a:cs typeface="mohammad bold art 1" pitchFamily="2" charset="-78"/>
            </a:endParaRPr>
          </a:p>
        </p:txBody>
      </p:sp>
    </p:spTree>
    <p:extLst>
      <p:ext uri="{BB962C8B-B14F-4D97-AF65-F5344CB8AC3E}">
        <p14:creationId xmlns:p14="http://schemas.microsoft.com/office/powerpoint/2010/main" val="4196725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1981200" y="1600201"/>
            <a:ext cx="8229600" cy="4525963"/>
          </a:xfrm>
        </p:spPr>
        <p:txBody>
          <a:bodyPr>
            <a:normAutofit/>
          </a:bodyPr>
          <a:lstStyle/>
          <a:p>
            <a:pPr marL="0" indent="0" algn="just" rtl="1" fontAlgn="base">
              <a:spcBef>
                <a:spcPct val="0"/>
              </a:spcBef>
              <a:spcAft>
                <a:spcPts val="600"/>
              </a:spcAft>
              <a:buNone/>
            </a:pPr>
            <a:r>
              <a:rPr lang="ar-KW" sz="2600" dirty="0">
                <a:latin typeface="Times New Roman" panose="02020603050405020304" pitchFamily="18" charset="0"/>
                <a:ea typeface="Calibri" panose="020F0502020204030204" pitchFamily="34" charset="0"/>
                <a:cs typeface="mohammad bold art 1" pitchFamily="2" charset="-78"/>
              </a:rPr>
              <a:t> </a:t>
            </a:r>
          </a:p>
          <a:p>
            <a:pPr marL="0" indent="0" algn="just" rtl="1" fontAlgn="base">
              <a:spcBef>
                <a:spcPct val="0"/>
              </a:spcBef>
              <a:spcAft>
                <a:spcPts val="600"/>
              </a:spcAft>
              <a:buNone/>
            </a:pPr>
            <a:endParaRPr lang="en-US" sz="2600" dirty="0">
              <a:latin typeface="Times New Roman" panose="02020603050405020304" pitchFamily="18" charset="0"/>
              <a:ea typeface="Calibri" panose="020F0502020204030204" pitchFamily="34" charset="0"/>
              <a:cs typeface="mohammad bold art 1" pitchFamily="2" charset="-78"/>
            </a:endParaRPr>
          </a:p>
        </p:txBody>
      </p:sp>
      <p:sp>
        <p:nvSpPr>
          <p:cNvPr id="8" name="Content Placeholder 2">
            <a:extLst>
              <a:ext uri="{FF2B5EF4-FFF2-40B4-BE49-F238E27FC236}">
                <a16:creationId xmlns:a16="http://schemas.microsoft.com/office/drawing/2014/main" id="{7C31DB59-B6C8-4C3E-B390-27CADE695A28}"/>
              </a:ext>
            </a:extLst>
          </p:cNvPr>
          <p:cNvSpPr txBox="1">
            <a:spLocks/>
          </p:cNvSpPr>
          <p:nvPr/>
        </p:nvSpPr>
        <p:spPr>
          <a:xfrm>
            <a:off x="6374423" y="2395905"/>
            <a:ext cx="5435999" cy="3741845"/>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just" rtl="1">
              <a:buClr>
                <a:srgbClr val="0A99D6"/>
              </a:buClr>
              <a:buFont typeface="Arial" panose="020B0604020202020204" pitchFamily="34" charset="0"/>
              <a:buChar char="•"/>
            </a:pPr>
            <a:r>
              <a:rPr lang="ar-KW" sz="2400" dirty="0">
                <a:solidFill>
                  <a:srgbClr val="1F497D"/>
                </a:solidFill>
                <a:latin typeface="Sakkal Majalla" panose="02000000000000000000" pitchFamily="2" charset="-78"/>
                <a:cs typeface="mohammad bold art 1" pitchFamily="2" charset="-78"/>
              </a:rPr>
              <a:t>بوابة الهيئة الإلكترونية عبارة عن منصة جامعة </a:t>
            </a:r>
            <a:r>
              <a:rPr lang="ar-KW" sz="2400" b="1" dirty="0">
                <a:solidFill>
                  <a:srgbClr val="C08E00"/>
                </a:solidFill>
                <a:latin typeface="Sakkal Majalla" panose="02000000000000000000" pitchFamily="2" charset="-78"/>
                <a:cs typeface="mohammad bold art 1" pitchFamily="2" charset="-78"/>
              </a:rPr>
              <a:t>لكل الخدمات الإلكترونية</a:t>
            </a:r>
            <a:r>
              <a:rPr lang="ar-KW" sz="2400" dirty="0">
                <a:solidFill>
                  <a:srgbClr val="C08E00"/>
                </a:solidFill>
                <a:latin typeface="Sakkal Majalla" panose="02000000000000000000" pitchFamily="2" charset="-78"/>
                <a:cs typeface="mohammad bold art 1" pitchFamily="2" charset="-78"/>
              </a:rPr>
              <a:t> </a:t>
            </a:r>
            <a:r>
              <a:rPr lang="ar-KW" sz="2400" dirty="0">
                <a:solidFill>
                  <a:srgbClr val="1F497D"/>
                </a:solidFill>
                <a:latin typeface="Sakkal Majalla" panose="02000000000000000000" pitchFamily="2" charset="-78"/>
                <a:cs typeface="mohammad bold art 1" pitchFamily="2" charset="-78"/>
              </a:rPr>
              <a:t>التي تقدمها الهيئة للجهات المشمولة برقابتها.</a:t>
            </a:r>
          </a:p>
          <a:p>
            <a:pPr algn="just" rtl="1"/>
            <a:endParaRPr lang="ar-KW" sz="2400" dirty="0">
              <a:solidFill>
                <a:schemeClr val="tx1"/>
              </a:solidFill>
              <a:latin typeface="Sakkal Majalla" panose="02000000000000000000" pitchFamily="2" charset="-78"/>
              <a:cs typeface="mohammad bold art 1" pitchFamily="2" charset="-78"/>
            </a:endParaRPr>
          </a:p>
          <a:p>
            <a:pPr marL="342900" indent="-342900" algn="just" rtl="1">
              <a:buClr>
                <a:srgbClr val="0A99D6"/>
              </a:buClr>
              <a:buFont typeface="Arial" panose="020B0604020202020204" pitchFamily="34" charset="0"/>
              <a:buChar char="•"/>
            </a:pPr>
            <a:r>
              <a:rPr lang="ar-KW" sz="2400" dirty="0">
                <a:solidFill>
                  <a:srgbClr val="1F497D"/>
                </a:solidFill>
                <a:latin typeface="Sakkal Majalla" panose="02000000000000000000" pitchFamily="2" charset="-78"/>
                <a:cs typeface="mohammad bold art 1" pitchFamily="2" charset="-78"/>
              </a:rPr>
              <a:t>تمثل هذه المنصة </a:t>
            </a:r>
            <a:r>
              <a:rPr lang="ar-KW" sz="2400" b="1" dirty="0">
                <a:solidFill>
                  <a:srgbClr val="C08E00"/>
                </a:solidFill>
                <a:latin typeface="Sakkal Majalla" panose="02000000000000000000" pitchFamily="2" charset="-78"/>
                <a:cs typeface="mohammad bold art 1" pitchFamily="2" charset="-78"/>
              </a:rPr>
              <a:t>الوجهة الوحيدة </a:t>
            </a:r>
            <a:r>
              <a:rPr lang="ar-KW" sz="2400" dirty="0">
                <a:solidFill>
                  <a:srgbClr val="1F497D"/>
                </a:solidFill>
                <a:latin typeface="Sakkal Majalla" panose="02000000000000000000" pitchFamily="2" charset="-78"/>
                <a:cs typeface="mohammad bold art 1" pitchFamily="2" charset="-78"/>
              </a:rPr>
              <a:t>للمستخدمين من خارج الهيئة للتواصل مع الجهات المعنية من داخل الهيئة. </a:t>
            </a:r>
            <a:endParaRPr lang="en-US" sz="2400" dirty="0">
              <a:solidFill>
                <a:srgbClr val="1F497D"/>
              </a:solidFill>
              <a:latin typeface="Sakkal Majalla" panose="02000000000000000000" pitchFamily="2" charset="-78"/>
              <a:cs typeface="mohammad bold art 1" pitchFamily="2" charset="-78"/>
            </a:endParaRPr>
          </a:p>
          <a:p>
            <a:pPr algn="just" rtl="1"/>
            <a:endParaRPr lang="en-US" sz="2400" dirty="0">
              <a:solidFill>
                <a:schemeClr val="tx1"/>
              </a:solidFill>
              <a:latin typeface="Sakkal Majalla" panose="02000000000000000000" pitchFamily="2" charset="-78"/>
              <a:cs typeface="Sakkal Majalla" panose="02000000000000000000" pitchFamily="2" charset="-78"/>
            </a:endParaRPr>
          </a:p>
        </p:txBody>
      </p:sp>
      <p:pic>
        <p:nvPicPr>
          <p:cNvPr id="10" name="Picture 9">
            <a:extLst>
              <a:ext uri="{FF2B5EF4-FFF2-40B4-BE49-F238E27FC236}">
                <a16:creationId xmlns:a16="http://schemas.microsoft.com/office/drawing/2014/main" id="{6237886B-1573-48BC-A58F-4368E1E667CD}"/>
              </a:ext>
            </a:extLst>
          </p:cNvPr>
          <p:cNvPicPr/>
          <p:nvPr/>
        </p:nvPicPr>
        <p:blipFill rotWithShape="1">
          <a:blip r:embed="rId4"/>
          <a:srcRect t="9462" b="4608"/>
          <a:stretch/>
        </p:blipFill>
        <p:spPr bwMode="auto">
          <a:xfrm>
            <a:off x="304800" y="2444711"/>
            <a:ext cx="5791200" cy="2514600"/>
          </a:xfrm>
          <a:prstGeom prst="rect">
            <a:avLst/>
          </a:prstGeom>
          <a:ln>
            <a:noFill/>
          </a:ln>
          <a:extLst>
            <a:ext uri="{53640926-AAD7-44D8-BBD7-CCE9431645EC}">
              <a14:shadowObscured xmlns:a14="http://schemas.microsoft.com/office/drawing/2010/main"/>
            </a:ext>
          </a:extLst>
        </p:spPr>
      </p:pic>
      <p:sp>
        <p:nvSpPr>
          <p:cNvPr id="6" name="Rectangle: Rounded Corners 5">
            <a:extLst>
              <a:ext uri="{FF2B5EF4-FFF2-40B4-BE49-F238E27FC236}">
                <a16:creationId xmlns:a16="http://schemas.microsoft.com/office/drawing/2014/main" id="{84C2B11E-46E3-461A-B2C7-DC5FDFB5BB8E}"/>
              </a:ext>
            </a:extLst>
          </p:cNvPr>
          <p:cNvSpPr/>
          <p:nvPr/>
        </p:nvSpPr>
        <p:spPr>
          <a:xfrm>
            <a:off x="6200042" y="1396175"/>
            <a:ext cx="5561134" cy="795704"/>
          </a:xfrm>
          <a:prstGeom prst="roundRect">
            <a:avLst/>
          </a:prstGeom>
          <a:solidFill>
            <a:srgbClr val="AD8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5548680" y="1347369"/>
            <a:ext cx="5876925" cy="893316"/>
          </a:xfrm>
        </p:spPr>
        <p:txBody>
          <a:bodyPr>
            <a:normAutofit/>
          </a:bodyPr>
          <a:lstStyle/>
          <a:p>
            <a:pPr algn="r" rtl="1"/>
            <a:r>
              <a:rPr lang="ar-KW" sz="2800" b="1" dirty="0">
                <a:solidFill>
                  <a:schemeClr val="bg1"/>
                </a:solidFill>
                <a:cs typeface="mohammad bold art 1" pitchFamily="2" charset="-78"/>
              </a:rPr>
              <a:t>نبذة عن بوابة الهيئة الإلكترونية</a:t>
            </a:r>
            <a:endParaRPr lang="en-US" sz="2800" dirty="0">
              <a:solidFill>
                <a:schemeClr val="bg1"/>
              </a:solidFill>
              <a:cs typeface="mohammad bold art 1" pitchFamily="2" charset="-78"/>
            </a:endParaRPr>
          </a:p>
        </p:txBody>
      </p:sp>
    </p:spTree>
    <p:extLst>
      <p:ext uri="{BB962C8B-B14F-4D97-AF65-F5344CB8AC3E}">
        <p14:creationId xmlns:p14="http://schemas.microsoft.com/office/powerpoint/2010/main" val="2099097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Content Placeholder 2"/>
          <p:cNvSpPr>
            <a:spLocks noGrp="1"/>
          </p:cNvSpPr>
          <p:nvPr>
            <p:ph idx="1"/>
          </p:nvPr>
        </p:nvSpPr>
        <p:spPr>
          <a:xfrm>
            <a:off x="1981200" y="1600201"/>
            <a:ext cx="8229600" cy="4525963"/>
          </a:xfrm>
        </p:spPr>
        <p:txBody>
          <a:bodyPr>
            <a:normAutofit/>
          </a:bodyPr>
          <a:lstStyle/>
          <a:p>
            <a:pPr marL="0" indent="0" algn="just" rtl="1" fontAlgn="base">
              <a:spcBef>
                <a:spcPct val="0"/>
              </a:spcBef>
              <a:spcAft>
                <a:spcPts val="600"/>
              </a:spcAft>
              <a:buNone/>
            </a:pPr>
            <a:r>
              <a:rPr lang="ar-KW" sz="2600" dirty="0">
                <a:latin typeface="Times New Roman" panose="02020603050405020304" pitchFamily="18" charset="0"/>
                <a:ea typeface="Calibri" panose="020F0502020204030204" pitchFamily="34" charset="0"/>
                <a:cs typeface="mohammad bold art 1" pitchFamily="2" charset="-78"/>
              </a:rPr>
              <a:t> </a:t>
            </a:r>
          </a:p>
          <a:p>
            <a:pPr marL="0" indent="0" algn="just" rtl="1" fontAlgn="base">
              <a:spcBef>
                <a:spcPct val="0"/>
              </a:spcBef>
              <a:spcAft>
                <a:spcPts val="600"/>
              </a:spcAft>
              <a:buNone/>
            </a:pPr>
            <a:endParaRPr lang="en-US" sz="2600" dirty="0">
              <a:latin typeface="Times New Roman" panose="02020603050405020304" pitchFamily="18" charset="0"/>
              <a:ea typeface="Calibri" panose="020F0502020204030204" pitchFamily="34" charset="0"/>
              <a:cs typeface="mohammad bold art 1" pitchFamily="2" charset="-78"/>
            </a:endParaRPr>
          </a:p>
        </p:txBody>
      </p:sp>
      <p:sp>
        <p:nvSpPr>
          <p:cNvPr id="8" name="Content Placeholder 2">
            <a:extLst>
              <a:ext uri="{FF2B5EF4-FFF2-40B4-BE49-F238E27FC236}">
                <a16:creationId xmlns:a16="http://schemas.microsoft.com/office/drawing/2014/main" id="{7C31DB59-B6C8-4C3E-B390-27CADE695A28}"/>
              </a:ext>
            </a:extLst>
          </p:cNvPr>
          <p:cNvSpPr txBox="1">
            <a:spLocks/>
          </p:cNvSpPr>
          <p:nvPr/>
        </p:nvSpPr>
        <p:spPr>
          <a:xfrm>
            <a:off x="6096001" y="2395905"/>
            <a:ext cx="5714422" cy="3741845"/>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just" rtl="1">
              <a:buClr>
                <a:srgbClr val="0A99D6"/>
              </a:buClr>
              <a:buFont typeface="Arial" panose="020B0604020202020204" pitchFamily="34" charset="0"/>
              <a:buChar char="•"/>
            </a:pPr>
            <a:r>
              <a:rPr lang="ar-KW" sz="2400" dirty="0">
                <a:solidFill>
                  <a:srgbClr val="1F497D"/>
                </a:solidFill>
                <a:latin typeface="Sakkal Majalla" panose="02000000000000000000" pitchFamily="2" charset="-78"/>
                <a:cs typeface="mohammad bold art 1" pitchFamily="2" charset="-78"/>
              </a:rPr>
              <a:t>من خلال هذه المنصة أو الواجهة المشتركة يمكن للمستخدم بعد تسجيل عملية الدخول اختيار الخدمة أو النظام المطلوب من خلال القوائم المتاحة.</a:t>
            </a:r>
          </a:p>
          <a:p>
            <a:pPr marL="342900" indent="-342900" algn="r" rtl="1">
              <a:buFont typeface="Arial" panose="020B0604020202020204" pitchFamily="34" charset="0"/>
              <a:buChar char="•"/>
            </a:pPr>
            <a:endParaRPr lang="ar-KW" sz="2400" dirty="0">
              <a:solidFill>
                <a:srgbClr val="1F497D"/>
              </a:solidFill>
              <a:latin typeface="Sakkal Majalla" panose="02000000000000000000" pitchFamily="2" charset="-78"/>
              <a:cs typeface="mohammad bold art 1" pitchFamily="2" charset="-78"/>
            </a:endParaRPr>
          </a:p>
          <a:p>
            <a:pPr marL="342900" indent="-342900" algn="just" rtl="1">
              <a:buClr>
                <a:srgbClr val="0A99D6"/>
              </a:buClr>
              <a:buFont typeface="Arial" panose="020B0604020202020204" pitchFamily="34" charset="0"/>
              <a:buChar char="•"/>
            </a:pPr>
            <a:r>
              <a:rPr lang="ar-KW" sz="2400" dirty="0">
                <a:solidFill>
                  <a:srgbClr val="1F497D"/>
                </a:solidFill>
                <a:latin typeface="Sakkal Majalla" panose="02000000000000000000" pitchFamily="2" charset="-78"/>
                <a:cs typeface="mohammad bold art 1" pitchFamily="2" charset="-78"/>
              </a:rPr>
              <a:t>يمكن للهيئة استحداث أي نوع من أنواع الخدمات من خلال البوابة ما دامت تندرج في إطار نماذج إلكترونية، مراسلات، أو تبادل مستندات ووثائق.</a:t>
            </a:r>
            <a:endParaRPr lang="en-US" sz="2400" dirty="0">
              <a:solidFill>
                <a:srgbClr val="1F497D"/>
              </a:solidFill>
              <a:latin typeface="Sakkal Majalla" panose="02000000000000000000" pitchFamily="2" charset="-78"/>
              <a:cs typeface="mohammad bold art 1" pitchFamily="2" charset="-78"/>
            </a:endParaRPr>
          </a:p>
        </p:txBody>
      </p:sp>
      <p:sp>
        <p:nvSpPr>
          <p:cNvPr id="6" name="Rectangle: Rounded Corners 5">
            <a:extLst>
              <a:ext uri="{FF2B5EF4-FFF2-40B4-BE49-F238E27FC236}">
                <a16:creationId xmlns:a16="http://schemas.microsoft.com/office/drawing/2014/main" id="{84C2B11E-46E3-461A-B2C7-DC5FDFB5BB8E}"/>
              </a:ext>
            </a:extLst>
          </p:cNvPr>
          <p:cNvSpPr/>
          <p:nvPr/>
        </p:nvSpPr>
        <p:spPr>
          <a:xfrm>
            <a:off x="6200042" y="1396175"/>
            <a:ext cx="5561134" cy="795704"/>
          </a:xfrm>
          <a:prstGeom prst="roundRect">
            <a:avLst/>
          </a:prstGeom>
          <a:solidFill>
            <a:srgbClr val="AD8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5548680" y="1347369"/>
            <a:ext cx="5876925" cy="893316"/>
          </a:xfrm>
        </p:spPr>
        <p:txBody>
          <a:bodyPr>
            <a:normAutofit/>
          </a:bodyPr>
          <a:lstStyle/>
          <a:p>
            <a:pPr algn="r" rtl="1"/>
            <a:r>
              <a:rPr lang="ar-KW" sz="2800" b="1" dirty="0">
                <a:solidFill>
                  <a:schemeClr val="bg1"/>
                </a:solidFill>
                <a:cs typeface="mohammad bold art 1" pitchFamily="2" charset="-78"/>
              </a:rPr>
              <a:t>نبذة عن بوابة الهيئة الإلكترونية</a:t>
            </a:r>
            <a:endParaRPr lang="en-US" sz="2800" dirty="0">
              <a:solidFill>
                <a:schemeClr val="bg1"/>
              </a:solidFill>
              <a:cs typeface="mohammad bold art 1" pitchFamily="2" charset="-78"/>
            </a:endParaRPr>
          </a:p>
        </p:txBody>
      </p:sp>
      <p:pic>
        <p:nvPicPr>
          <p:cNvPr id="7" name="Picture 6">
            <a:extLst>
              <a:ext uri="{FF2B5EF4-FFF2-40B4-BE49-F238E27FC236}">
                <a16:creationId xmlns:a16="http://schemas.microsoft.com/office/drawing/2014/main" id="{6E491DAB-928C-44B3-8886-8540DBC07AE6}"/>
              </a:ext>
            </a:extLst>
          </p:cNvPr>
          <p:cNvPicPr/>
          <p:nvPr/>
        </p:nvPicPr>
        <p:blipFill>
          <a:blip r:embed="rId4"/>
          <a:stretch>
            <a:fillRect/>
          </a:stretch>
        </p:blipFill>
        <p:spPr>
          <a:xfrm>
            <a:off x="313929" y="2493517"/>
            <a:ext cx="5610623" cy="2430630"/>
          </a:xfrm>
          <a:prstGeom prst="rect">
            <a:avLst/>
          </a:prstGeom>
        </p:spPr>
      </p:pic>
    </p:spTree>
    <p:extLst>
      <p:ext uri="{BB962C8B-B14F-4D97-AF65-F5344CB8AC3E}">
        <p14:creationId xmlns:p14="http://schemas.microsoft.com/office/powerpoint/2010/main" val="172761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6249B1C-77BE-4D21-98A7-33CDDB85FDE5}"/>
              </a:ext>
            </a:extLst>
          </p:cNvPr>
          <p:cNvSpPr txBox="1">
            <a:spLocks/>
          </p:cNvSpPr>
          <p:nvPr/>
        </p:nvSpPr>
        <p:spPr>
          <a:xfrm>
            <a:off x="2056511" y="1768264"/>
            <a:ext cx="8078977" cy="464513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342900" indent="-342900" algn="just" rtl="1">
              <a:buFont typeface="Wingdings" panose="05000000000000000000" pitchFamily="2" charset="2"/>
              <a:buChar char="v"/>
            </a:pPr>
            <a:endParaRPr lang="ar-KW" sz="2200" dirty="0">
              <a:solidFill>
                <a:schemeClr val="accent1">
                  <a:lumMod val="50000"/>
                </a:schemeClr>
              </a:solidFill>
              <a:cs typeface="mohammad bold art 1" pitchFamily="2" charset="-78"/>
            </a:endParaRPr>
          </a:p>
          <a:p>
            <a:pPr marL="342900" indent="-342900" algn="just" rtl="1">
              <a:buFont typeface="Wingdings" panose="05000000000000000000" pitchFamily="2" charset="2"/>
              <a:buChar char="v"/>
            </a:pPr>
            <a:endParaRPr lang="ar-KW" sz="2200" dirty="0">
              <a:solidFill>
                <a:schemeClr val="accent1">
                  <a:lumMod val="50000"/>
                </a:schemeClr>
              </a:solidFill>
              <a:cs typeface="mohammad bold art 1" pitchFamily="2" charset="-78"/>
            </a:endParaRPr>
          </a:p>
          <a:p>
            <a:pPr marL="342900" indent="-342900" algn="just" rtl="1">
              <a:buFont typeface="Wingdings" panose="05000000000000000000" pitchFamily="2" charset="2"/>
              <a:buChar char="v"/>
            </a:pPr>
            <a:endParaRPr lang="ar-KW" sz="2200" dirty="0">
              <a:solidFill>
                <a:schemeClr val="accent1">
                  <a:lumMod val="50000"/>
                </a:schemeClr>
              </a:solidFill>
              <a:cs typeface="mohammad bold art 1" pitchFamily="2" charset="-78"/>
            </a:endParaRPr>
          </a:p>
          <a:p>
            <a:pPr algn="just" rtl="1"/>
            <a:r>
              <a:rPr lang="ar-KW" sz="2400" dirty="0">
                <a:solidFill>
                  <a:schemeClr val="accent1">
                    <a:lumMod val="50000"/>
                  </a:schemeClr>
                </a:solidFill>
                <a:cs typeface="mohammad bold art 1" pitchFamily="2" charset="-78"/>
              </a:rPr>
              <a:t>جاء استحداث هذا النظام من منطلق تطوير العمل الرقابي في هيئة أسواق المال ولتسهيل عملية تلقي التقارير اليومية من الأشخاص المرخص لهم الخاصة بالتعاملات المنفذة لصالح العملاء المستفيدين من خدمة التداول الالكتروني.</a:t>
            </a:r>
          </a:p>
        </p:txBody>
      </p:sp>
      <p:pic>
        <p:nvPicPr>
          <p:cNvPr id="7" name="Picture 6">
            <a:extLst>
              <a:ext uri="{FF2B5EF4-FFF2-40B4-BE49-F238E27FC236}">
                <a16:creationId xmlns:a16="http://schemas.microsoft.com/office/drawing/2014/main" id="{DDF4298E-D35C-41A6-9F83-5C3A5A38CD57}"/>
              </a:ext>
            </a:extLst>
          </p:cNvPr>
          <p:cNvPicPr>
            <a:picLocks noChangeAspect="1"/>
          </p:cNvPicPr>
          <p:nvPr/>
        </p:nvPicPr>
        <p:blipFill rotWithShape="1">
          <a:blip r:embed="rId3">
            <a:extLst>
              <a:ext uri="{28A0092B-C50C-407E-A947-70E740481C1C}">
                <a14:useLocalDpi xmlns:a14="http://schemas.microsoft.com/office/drawing/2010/main" val="0"/>
              </a:ext>
            </a:extLst>
          </a:blip>
          <a:srcRect l="40760" t="3800" r="30495" b="68900"/>
          <a:stretch/>
        </p:blipFill>
        <p:spPr>
          <a:xfrm>
            <a:off x="10183846" y="1704590"/>
            <a:ext cx="679050" cy="630546"/>
          </a:xfrm>
          <a:prstGeom prst="rect">
            <a:avLst/>
          </a:prstGeom>
        </p:spPr>
      </p:pic>
      <p:sp>
        <p:nvSpPr>
          <p:cNvPr id="10" name="Title 1">
            <a:extLst>
              <a:ext uri="{FF2B5EF4-FFF2-40B4-BE49-F238E27FC236}">
                <a16:creationId xmlns:a16="http://schemas.microsoft.com/office/drawing/2014/main" id="{956FD794-0860-4064-999D-30F98EA6DBBB}"/>
              </a:ext>
            </a:extLst>
          </p:cNvPr>
          <p:cNvSpPr>
            <a:spLocks noGrp="1"/>
          </p:cNvSpPr>
          <p:nvPr>
            <p:ph type="title"/>
          </p:nvPr>
        </p:nvSpPr>
        <p:spPr>
          <a:xfrm>
            <a:off x="1824404" y="1704590"/>
            <a:ext cx="8311084" cy="893316"/>
          </a:xfrm>
        </p:spPr>
        <p:txBody>
          <a:bodyPr>
            <a:normAutofit/>
          </a:bodyPr>
          <a:lstStyle/>
          <a:p>
            <a:pPr algn="r" rtl="1"/>
            <a:r>
              <a:rPr lang="ar-KW" sz="2800" b="1" dirty="0">
                <a:solidFill>
                  <a:srgbClr val="AD8100"/>
                </a:solidFill>
                <a:cs typeface="mohammad bold art 1" pitchFamily="2" charset="-78"/>
              </a:rPr>
              <a:t>أهداف النظام الآلي لتقارير تداولات الحسابات الإلكترونية</a:t>
            </a:r>
            <a:endParaRPr lang="en-US" sz="2800" dirty="0">
              <a:solidFill>
                <a:srgbClr val="AD8100"/>
              </a:solidFill>
              <a:cs typeface="mohammad bold art 1" pitchFamily="2" charset="-78"/>
            </a:endParaRPr>
          </a:p>
        </p:txBody>
      </p:sp>
    </p:spTree>
    <p:extLst>
      <p:ext uri="{BB962C8B-B14F-4D97-AF65-F5344CB8AC3E}">
        <p14:creationId xmlns:p14="http://schemas.microsoft.com/office/powerpoint/2010/main" val="2742472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56FD794-0860-4064-999D-30F98EA6DBBB}"/>
              </a:ext>
            </a:extLst>
          </p:cNvPr>
          <p:cNvSpPr>
            <a:spLocks noGrp="1"/>
          </p:cNvSpPr>
          <p:nvPr>
            <p:ph type="title"/>
          </p:nvPr>
        </p:nvSpPr>
        <p:spPr>
          <a:xfrm>
            <a:off x="6057899" y="2982878"/>
            <a:ext cx="4464449" cy="1385906"/>
          </a:xfrm>
        </p:spPr>
        <p:txBody>
          <a:bodyPr>
            <a:normAutofit/>
          </a:bodyPr>
          <a:lstStyle/>
          <a:p>
            <a:pPr algn="r" rtl="1">
              <a:lnSpc>
                <a:spcPct val="150000"/>
              </a:lnSpc>
            </a:pPr>
            <a:r>
              <a:rPr lang="ar-KW" sz="2800" b="1" dirty="0">
                <a:solidFill>
                  <a:srgbClr val="AD8100"/>
                </a:solidFill>
                <a:cs typeface="mohammad bold art 1" pitchFamily="2" charset="-78"/>
              </a:rPr>
              <a:t>أهداف النظام الآلي لتقارير تداولات الحسابات الإلكترونية</a:t>
            </a:r>
            <a:endParaRPr lang="en-US" sz="2800" dirty="0">
              <a:solidFill>
                <a:srgbClr val="AD8100"/>
              </a:solidFill>
              <a:cs typeface="mohammad bold art 1" pitchFamily="2" charset="-78"/>
            </a:endParaRPr>
          </a:p>
        </p:txBody>
      </p:sp>
      <p:pic>
        <p:nvPicPr>
          <p:cNvPr id="5" name="Picture 4">
            <a:extLst>
              <a:ext uri="{FF2B5EF4-FFF2-40B4-BE49-F238E27FC236}">
                <a16:creationId xmlns:a16="http://schemas.microsoft.com/office/drawing/2014/main" id="{E4D77675-BEA7-466B-AF5F-84CE6806EB3A}"/>
              </a:ext>
            </a:extLst>
          </p:cNvPr>
          <p:cNvPicPr>
            <a:picLocks noChangeAspect="1"/>
          </p:cNvPicPr>
          <p:nvPr/>
        </p:nvPicPr>
        <p:blipFill rotWithShape="1">
          <a:blip r:embed="rId3">
            <a:extLst>
              <a:ext uri="{28A0092B-C50C-407E-A947-70E740481C1C}">
                <a14:useLocalDpi xmlns:a14="http://schemas.microsoft.com/office/drawing/2010/main" val="0"/>
              </a:ext>
            </a:extLst>
          </a:blip>
          <a:srcRect l="8935" t="36350" r="66426" b="36350"/>
          <a:stretch/>
        </p:blipFill>
        <p:spPr>
          <a:xfrm>
            <a:off x="11021158" y="3396294"/>
            <a:ext cx="639485" cy="692775"/>
          </a:xfrm>
          <a:prstGeom prst="rect">
            <a:avLst/>
          </a:prstGeom>
        </p:spPr>
      </p:pic>
      <p:graphicFrame>
        <p:nvGraphicFramePr>
          <p:cNvPr id="8" name="Diagram 7">
            <a:extLst>
              <a:ext uri="{FF2B5EF4-FFF2-40B4-BE49-F238E27FC236}">
                <a16:creationId xmlns:a16="http://schemas.microsoft.com/office/drawing/2014/main" id="{7EC2EC5D-7D41-459E-9F22-633060C0493D}"/>
              </a:ext>
            </a:extLst>
          </p:cNvPr>
          <p:cNvGraphicFramePr/>
          <p:nvPr>
            <p:extLst>
              <p:ext uri="{D42A27DB-BD31-4B8C-83A1-F6EECF244321}">
                <p14:modId xmlns:p14="http://schemas.microsoft.com/office/powerpoint/2010/main" val="1016822410"/>
              </p:ext>
            </p:extLst>
          </p:nvPr>
        </p:nvGraphicFramePr>
        <p:xfrm>
          <a:off x="194493" y="1311839"/>
          <a:ext cx="5419395" cy="46554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5540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56FD794-0860-4064-999D-30F98EA6DBBB}"/>
              </a:ext>
            </a:extLst>
          </p:cNvPr>
          <p:cNvSpPr>
            <a:spLocks noGrp="1"/>
          </p:cNvSpPr>
          <p:nvPr>
            <p:ph type="title"/>
          </p:nvPr>
        </p:nvSpPr>
        <p:spPr>
          <a:xfrm>
            <a:off x="1828800" y="1409743"/>
            <a:ext cx="8724321" cy="1385906"/>
          </a:xfrm>
        </p:spPr>
        <p:txBody>
          <a:bodyPr>
            <a:normAutofit/>
          </a:bodyPr>
          <a:lstStyle/>
          <a:p>
            <a:pPr algn="r" rtl="1">
              <a:lnSpc>
                <a:spcPct val="150000"/>
              </a:lnSpc>
            </a:pPr>
            <a:r>
              <a:rPr lang="ar-KW" sz="2800" b="1" dirty="0">
                <a:solidFill>
                  <a:srgbClr val="AD8100"/>
                </a:solidFill>
                <a:cs typeface="mohammad bold art 1" pitchFamily="2" charset="-78"/>
              </a:rPr>
              <a:t>نبذة عن النظام الآلي لتقارير تداولات الحسابات الإلكترونية</a:t>
            </a:r>
            <a:endParaRPr lang="en-US" sz="2800" dirty="0">
              <a:solidFill>
                <a:srgbClr val="AD8100"/>
              </a:solidFill>
              <a:cs typeface="mohammad bold art 1" pitchFamily="2" charset="-78"/>
            </a:endParaRPr>
          </a:p>
        </p:txBody>
      </p:sp>
      <p:pic>
        <p:nvPicPr>
          <p:cNvPr id="6" name="Picture 5">
            <a:extLst>
              <a:ext uri="{FF2B5EF4-FFF2-40B4-BE49-F238E27FC236}">
                <a16:creationId xmlns:a16="http://schemas.microsoft.com/office/drawing/2014/main" id="{04AD0CE3-3697-4538-8DCB-0CFB5180EB70}"/>
              </a:ext>
            </a:extLst>
          </p:cNvPr>
          <p:cNvPicPr>
            <a:picLocks noChangeAspect="1"/>
          </p:cNvPicPr>
          <p:nvPr/>
        </p:nvPicPr>
        <p:blipFill rotWithShape="1">
          <a:blip r:embed="rId3">
            <a:extLst>
              <a:ext uri="{28A0092B-C50C-407E-A947-70E740481C1C}">
                <a14:useLocalDpi xmlns:a14="http://schemas.microsoft.com/office/drawing/2010/main" val="0"/>
              </a:ext>
            </a:extLst>
          </a:blip>
          <a:srcRect l="40760" t="3800" r="30495" b="68900"/>
          <a:stretch/>
        </p:blipFill>
        <p:spPr>
          <a:xfrm>
            <a:off x="10733258" y="1804445"/>
            <a:ext cx="802657" cy="745324"/>
          </a:xfrm>
          <a:prstGeom prst="rect">
            <a:avLst/>
          </a:prstGeom>
        </p:spPr>
      </p:pic>
      <p:sp>
        <p:nvSpPr>
          <p:cNvPr id="7" name="Content Placeholder 2">
            <a:extLst>
              <a:ext uri="{FF2B5EF4-FFF2-40B4-BE49-F238E27FC236}">
                <a16:creationId xmlns:a16="http://schemas.microsoft.com/office/drawing/2014/main" id="{70FDAAE1-0DC8-4588-A940-F5C244111840}"/>
              </a:ext>
            </a:extLst>
          </p:cNvPr>
          <p:cNvSpPr>
            <a:spLocks noGrp="1"/>
          </p:cNvSpPr>
          <p:nvPr>
            <p:ph idx="1"/>
          </p:nvPr>
        </p:nvSpPr>
        <p:spPr>
          <a:xfrm>
            <a:off x="2133600" y="2382716"/>
            <a:ext cx="8229600" cy="3301512"/>
          </a:xfrm>
        </p:spPr>
        <p:txBody>
          <a:bodyPr>
            <a:normAutofit/>
          </a:bodyPr>
          <a:lstStyle/>
          <a:p>
            <a:pPr marL="0" indent="0" algn="just" rtl="1" fontAlgn="base">
              <a:spcBef>
                <a:spcPct val="0"/>
              </a:spcBef>
              <a:spcAft>
                <a:spcPts val="600"/>
              </a:spcAft>
              <a:buNone/>
            </a:pPr>
            <a:r>
              <a:rPr lang="ar-KW" sz="2600" dirty="0">
                <a:latin typeface="Times New Roman" panose="02020603050405020304" pitchFamily="18" charset="0"/>
                <a:ea typeface="Calibri" panose="020F0502020204030204" pitchFamily="34" charset="0"/>
                <a:cs typeface="mohammad bold art 1" pitchFamily="2" charset="-78"/>
              </a:rPr>
              <a:t> </a:t>
            </a:r>
          </a:p>
          <a:p>
            <a:pPr marL="0" indent="0" algn="just" rtl="1" fontAlgn="base">
              <a:spcBef>
                <a:spcPct val="0"/>
              </a:spcBef>
              <a:spcAft>
                <a:spcPts val="600"/>
              </a:spcAft>
              <a:buNone/>
            </a:pPr>
            <a:r>
              <a:rPr lang="ar-KW" sz="2400" dirty="0">
                <a:solidFill>
                  <a:srgbClr val="1F497D"/>
                </a:solidFill>
                <a:cs typeface="mohammad bold art 1" pitchFamily="2" charset="-78"/>
              </a:rPr>
              <a:t>ان النظام الخاص بالتقارير اليومية لتداولات الحسابات الالكترونية، هو نظام آلي يوفر إمكانية تجميع هذه البيانات الواردة من مزودي خدمة التداول الالكتروني الى الهيئة, ويأتي ذلك من خلال تقديم تقريرين أساسين هما:</a:t>
            </a:r>
          </a:p>
          <a:p>
            <a:pPr marL="0" indent="0" algn="just" rtl="1" fontAlgn="base">
              <a:spcBef>
                <a:spcPct val="0"/>
              </a:spcBef>
              <a:spcAft>
                <a:spcPts val="600"/>
              </a:spcAft>
              <a:buNone/>
            </a:pPr>
            <a:endParaRPr lang="ar-KW" sz="2400" dirty="0">
              <a:solidFill>
                <a:srgbClr val="1F497D"/>
              </a:solidFill>
              <a:cs typeface="mohammad bold art 1" pitchFamily="2" charset="-78"/>
            </a:endParaRPr>
          </a:p>
          <a:p>
            <a:pPr marL="457200" indent="-457200" algn="just" rtl="1" fontAlgn="base">
              <a:spcBef>
                <a:spcPct val="0"/>
              </a:spcBef>
              <a:spcAft>
                <a:spcPts val="600"/>
              </a:spcAft>
              <a:buFont typeface="+mj-lt"/>
              <a:buAutoNum type="arabicPeriod"/>
            </a:pPr>
            <a:r>
              <a:rPr lang="ar-KW" sz="2200" dirty="0">
                <a:solidFill>
                  <a:srgbClr val="0A99D6"/>
                </a:solidFill>
                <a:cs typeface="mohammad bold art 1" pitchFamily="2" charset="-78"/>
              </a:rPr>
              <a:t>تقرير الحسابات التداولات الالكترونية</a:t>
            </a:r>
          </a:p>
          <a:p>
            <a:pPr marL="457200" indent="-457200" algn="just" rtl="1" fontAlgn="base">
              <a:spcBef>
                <a:spcPct val="0"/>
              </a:spcBef>
              <a:spcAft>
                <a:spcPts val="600"/>
              </a:spcAft>
              <a:buFont typeface="+mj-lt"/>
              <a:buAutoNum type="arabicPeriod"/>
            </a:pPr>
            <a:r>
              <a:rPr lang="ar-KW" sz="2200" dirty="0">
                <a:solidFill>
                  <a:srgbClr val="0A99D6"/>
                </a:solidFill>
                <a:cs typeface="mohammad bold art 1" pitchFamily="2" charset="-78"/>
              </a:rPr>
              <a:t>تقرير تسجيل الدخول اليومي</a:t>
            </a:r>
          </a:p>
        </p:txBody>
      </p:sp>
    </p:spTree>
    <p:extLst>
      <p:ext uri="{BB962C8B-B14F-4D97-AF65-F5344CB8AC3E}">
        <p14:creationId xmlns:p14="http://schemas.microsoft.com/office/powerpoint/2010/main" val="3041971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56FD794-0860-4064-999D-30F98EA6DBBB}"/>
              </a:ext>
            </a:extLst>
          </p:cNvPr>
          <p:cNvSpPr>
            <a:spLocks noGrp="1"/>
          </p:cNvSpPr>
          <p:nvPr>
            <p:ph type="title"/>
          </p:nvPr>
        </p:nvSpPr>
        <p:spPr>
          <a:xfrm>
            <a:off x="1828800" y="1409743"/>
            <a:ext cx="8724321" cy="1385906"/>
          </a:xfrm>
        </p:spPr>
        <p:txBody>
          <a:bodyPr>
            <a:normAutofit/>
          </a:bodyPr>
          <a:lstStyle/>
          <a:p>
            <a:pPr algn="r" rtl="1">
              <a:lnSpc>
                <a:spcPct val="150000"/>
              </a:lnSpc>
            </a:pPr>
            <a:r>
              <a:rPr lang="ar-KW" sz="2800" b="1" dirty="0">
                <a:solidFill>
                  <a:srgbClr val="AD8100"/>
                </a:solidFill>
                <a:cs typeface="mohammad bold art 1" pitchFamily="2" charset="-78"/>
              </a:rPr>
              <a:t>نبذة عن النظام الآلي لتقارير تداولات الحسابات الإلكترونية</a:t>
            </a:r>
            <a:endParaRPr lang="en-US" sz="2800" dirty="0">
              <a:solidFill>
                <a:srgbClr val="AD8100"/>
              </a:solidFill>
              <a:cs typeface="mohammad bold art 1" pitchFamily="2" charset="-78"/>
            </a:endParaRPr>
          </a:p>
        </p:txBody>
      </p:sp>
      <p:sp>
        <p:nvSpPr>
          <p:cNvPr id="7" name="Content Placeholder 2">
            <a:extLst>
              <a:ext uri="{FF2B5EF4-FFF2-40B4-BE49-F238E27FC236}">
                <a16:creationId xmlns:a16="http://schemas.microsoft.com/office/drawing/2014/main" id="{70FDAAE1-0DC8-4588-A940-F5C244111840}"/>
              </a:ext>
            </a:extLst>
          </p:cNvPr>
          <p:cNvSpPr>
            <a:spLocks noGrp="1"/>
          </p:cNvSpPr>
          <p:nvPr>
            <p:ph idx="1"/>
          </p:nvPr>
        </p:nvSpPr>
        <p:spPr>
          <a:xfrm>
            <a:off x="2133600" y="2382716"/>
            <a:ext cx="8229600" cy="3301512"/>
          </a:xfrm>
        </p:spPr>
        <p:txBody>
          <a:bodyPr>
            <a:normAutofit/>
          </a:bodyPr>
          <a:lstStyle/>
          <a:p>
            <a:pPr marL="0" indent="0" algn="just" rtl="1" fontAlgn="base">
              <a:spcBef>
                <a:spcPct val="0"/>
              </a:spcBef>
              <a:spcAft>
                <a:spcPts val="600"/>
              </a:spcAft>
              <a:buNone/>
            </a:pPr>
            <a:r>
              <a:rPr lang="ar-KW" sz="2600" dirty="0">
                <a:latin typeface="Times New Roman" panose="02020603050405020304" pitchFamily="18" charset="0"/>
                <a:ea typeface="Calibri" panose="020F0502020204030204" pitchFamily="34" charset="0"/>
                <a:cs typeface="mohammad bold art 1" pitchFamily="2" charset="-78"/>
              </a:rPr>
              <a:t> </a:t>
            </a:r>
          </a:p>
          <a:p>
            <a:pPr marL="0" indent="0" algn="just" rtl="1" fontAlgn="base">
              <a:spcBef>
                <a:spcPct val="0"/>
              </a:spcBef>
              <a:spcAft>
                <a:spcPts val="600"/>
              </a:spcAft>
              <a:buNone/>
            </a:pPr>
            <a:r>
              <a:rPr lang="ar-KW" sz="2400" dirty="0">
                <a:solidFill>
                  <a:srgbClr val="1F497D"/>
                </a:solidFill>
                <a:cs typeface="mohammad bold art 1" pitchFamily="2" charset="-78"/>
              </a:rPr>
              <a:t>يشمل نطاق المستخدمين للنظام الآلي لتقارير تداولات الحسابات الإلكترونية </a:t>
            </a:r>
            <a:r>
              <a:rPr lang="ar-KW" b="1" dirty="0">
                <a:solidFill>
                  <a:srgbClr val="AD8100"/>
                </a:solidFill>
                <a:latin typeface="Sakkal Majalla" panose="02000000000000000000" pitchFamily="2" charset="-78"/>
                <a:cs typeface="mohammad bold art 1" pitchFamily="2" charset="-78"/>
              </a:rPr>
              <a:t>جميع</a:t>
            </a:r>
            <a:r>
              <a:rPr lang="ar-KW" sz="2400" dirty="0">
                <a:solidFill>
                  <a:srgbClr val="1F497D"/>
                </a:solidFill>
                <a:cs typeface="mohammad bold art 1" pitchFamily="2" charset="-78"/>
              </a:rPr>
              <a:t> الأشخاص المرخص لهم الذين يقدمون</a:t>
            </a:r>
            <a:br>
              <a:rPr lang="en-US" sz="2400" dirty="0">
                <a:solidFill>
                  <a:srgbClr val="1F497D"/>
                </a:solidFill>
                <a:cs typeface="mohammad bold art 1" pitchFamily="2" charset="-78"/>
              </a:rPr>
            </a:br>
            <a:r>
              <a:rPr lang="ar-KW" sz="2400" dirty="0">
                <a:solidFill>
                  <a:srgbClr val="1F497D"/>
                </a:solidFill>
                <a:cs typeface="mohammad bold art 1" pitchFamily="2" charset="-78"/>
              </a:rPr>
              <a:t>"</a:t>
            </a:r>
            <a:r>
              <a:rPr lang="ar-KW" sz="2400" b="1" u="sng" dirty="0">
                <a:solidFill>
                  <a:srgbClr val="1F497D"/>
                </a:solidFill>
                <a:cs typeface="mohammad bold art 1" pitchFamily="2" charset="-78"/>
              </a:rPr>
              <a:t>خدمة تداول إلكتروني</a:t>
            </a:r>
            <a:r>
              <a:rPr lang="ar-KW" b="1" dirty="0">
                <a:solidFill>
                  <a:srgbClr val="1F497D"/>
                </a:solidFill>
                <a:cs typeface="mohammad bold art 1" pitchFamily="2" charset="-78"/>
              </a:rPr>
              <a:t>"</a:t>
            </a:r>
          </a:p>
        </p:txBody>
      </p:sp>
      <p:pic>
        <p:nvPicPr>
          <p:cNvPr id="5" name="Picture 4">
            <a:extLst>
              <a:ext uri="{FF2B5EF4-FFF2-40B4-BE49-F238E27FC236}">
                <a16:creationId xmlns:a16="http://schemas.microsoft.com/office/drawing/2014/main" id="{EEF3257D-904D-4A13-8950-08AF93A12FF0}"/>
              </a:ext>
            </a:extLst>
          </p:cNvPr>
          <p:cNvPicPr>
            <a:picLocks noChangeAspect="1"/>
          </p:cNvPicPr>
          <p:nvPr/>
        </p:nvPicPr>
        <p:blipFill rotWithShape="1">
          <a:blip r:embed="rId3">
            <a:extLst>
              <a:ext uri="{28A0092B-C50C-407E-A947-70E740481C1C}">
                <a14:useLocalDpi xmlns:a14="http://schemas.microsoft.com/office/drawing/2010/main" val="0"/>
              </a:ext>
            </a:extLst>
          </a:blip>
          <a:srcRect l="68478" t="3800" r="3803" b="68900"/>
          <a:stretch/>
        </p:blipFill>
        <p:spPr>
          <a:xfrm>
            <a:off x="10668000" y="1838849"/>
            <a:ext cx="751960" cy="724110"/>
          </a:xfrm>
          <a:prstGeom prst="rect">
            <a:avLst/>
          </a:prstGeom>
        </p:spPr>
      </p:pic>
    </p:spTree>
    <p:extLst>
      <p:ext uri="{BB962C8B-B14F-4D97-AF65-F5344CB8AC3E}">
        <p14:creationId xmlns:p14="http://schemas.microsoft.com/office/powerpoint/2010/main" val="2152568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56FD794-0860-4064-999D-30F98EA6DBBB}"/>
              </a:ext>
            </a:extLst>
          </p:cNvPr>
          <p:cNvSpPr>
            <a:spLocks noGrp="1"/>
          </p:cNvSpPr>
          <p:nvPr>
            <p:ph type="title"/>
          </p:nvPr>
        </p:nvSpPr>
        <p:spPr>
          <a:xfrm>
            <a:off x="961238" y="847036"/>
            <a:ext cx="9506836" cy="1012538"/>
          </a:xfrm>
        </p:spPr>
        <p:txBody>
          <a:bodyPr>
            <a:normAutofit/>
          </a:bodyPr>
          <a:lstStyle/>
          <a:p>
            <a:pPr algn="r" rtl="1">
              <a:lnSpc>
                <a:spcPct val="150000"/>
              </a:lnSpc>
            </a:pPr>
            <a:r>
              <a:rPr lang="ar-KW" sz="2800" b="1" dirty="0">
                <a:solidFill>
                  <a:srgbClr val="AD8100"/>
                </a:solidFill>
                <a:cs typeface="mohammad bold art 1" pitchFamily="2" charset="-78"/>
              </a:rPr>
              <a:t>البيانات المطلوبة لنظام تلقي تقارير تداولات الحسابات الإلكترونية</a:t>
            </a:r>
            <a:endParaRPr lang="en-US" sz="2800" dirty="0">
              <a:solidFill>
                <a:srgbClr val="AD8100"/>
              </a:solidFill>
              <a:cs typeface="mohammad bold art 1" pitchFamily="2" charset="-78"/>
            </a:endParaRPr>
          </a:p>
        </p:txBody>
      </p:sp>
      <p:sp>
        <p:nvSpPr>
          <p:cNvPr id="7" name="Content Placeholder 2">
            <a:extLst>
              <a:ext uri="{FF2B5EF4-FFF2-40B4-BE49-F238E27FC236}">
                <a16:creationId xmlns:a16="http://schemas.microsoft.com/office/drawing/2014/main" id="{70FDAAE1-0DC8-4588-A940-F5C244111840}"/>
              </a:ext>
            </a:extLst>
          </p:cNvPr>
          <p:cNvSpPr>
            <a:spLocks noGrp="1"/>
          </p:cNvSpPr>
          <p:nvPr>
            <p:ph idx="1"/>
          </p:nvPr>
        </p:nvSpPr>
        <p:spPr>
          <a:xfrm>
            <a:off x="1834661" y="1707906"/>
            <a:ext cx="8229600" cy="472587"/>
          </a:xfrm>
        </p:spPr>
        <p:txBody>
          <a:bodyPr>
            <a:normAutofit/>
          </a:bodyPr>
          <a:lstStyle/>
          <a:p>
            <a:pPr marL="0" indent="0" algn="ctr" rtl="1">
              <a:buNone/>
            </a:pPr>
            <a:r>
              <a:rPr lang="ar-KW" sz="2400" b="1" dirty="0">
                <a:solidFill>
                  <a:srgbClr val="1F497D"/>
                </a:solidFill>
                <a:cs typeface="mohammad bold art 1" pitchFamily="2" charset="-78"/>
              </a:rPr>
              <a:t>البيانات المطلوبة لتقرير الحسابات التداولات الالكترونية: </a:t>
            </a:r>
            <a:endParaRPr lang="en-US" sz="3200" dirty="0">
              <a:solidFill>
                <a:srgbClr val="1F497D"/>
              </a:solidFill>
              <a:cs typeface="mohammad bold art 1" pitchFamily="2" charset="-78"/>
            </a:endParaRPr>
          </a:p>
        </p:txBody>
      </p:sp>
      <p:sp>
        <p:nvSpPr>
          <p:cNvPr id="6" name="Content Placeholder 5">
            <a:extLst>
              <a:ext uri="{FF2B5EF4-FFF2-40B4-BE49-F238E27FC236}">
                <a16:creationId xmlns:a16="http://schemas.microsoft.com/office/drawing/2014/main" id="{B75A8FCA-6617-4E96-A34C-EF8F4C6DB33B}"/>
              </a:ext>
            </a:extLst>
          </p:cNvPr>
          <p:cNvSpPr txBox="1">
            <a:spLocks/>
          </p:cNvSpPr>
          <p:nvPr/>
        </p:nvSpPr>
        <p:spPr>
          <a:xfrm>
            <a:off x="6477345" y="2282081"/>
            <a:ext cx="4486663" cy="3974123"/>
          </a:xfrm>
          <a:prstGeom prst="rect">
            <a:avLst/>
          </a:prstGeom>
          <a:ln w="19050">
            <a:solidFill>
              <a:schemeClr val="bg1">
                <a:lumMod val="50000"/>
              </a:schemeClr>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2000" dirty="0">
                <a:solidFill>
                  <a:srgbClr val="0A99D6"/>
                </a:solidFill>
                <a:cs typeface="mohammad bold art 1" pitchFamily="2" charset="-78"/>
              </a:rPr>
              <a:t>المعرف الرقمي</a:t>
            </a:r>
          </a:p>
          <a:p>
            <a:pPr algn="r" rtl="1"/>
            <a:r>
              <a:rPr lang="ar-KW" sz="2000" dirty="0">
                <a:solidFill>
                  <a:srgbClr val="0A99D6"/>
                </a:solidFill>
                <a:cs typeface="mohammad bold art 1" pitchFamily="2" charset="-78"/>
              </a:rPr>
              <a:t>اسم العميل (الإنجليزي)</a:t>
            </a:r>
          </a:p>
          <a:p>
            <a:pPr algn="r" rtl="1"/>
            <a:r>
              <a:rPr lang="ar-KW" sz="2000" dirty="0">
                <a:solidFill>
                  <a:srgbClr val="0A99D6"/>
                </a:solidFill>
                <a:cs typeface="mohammad bold art 1" pitchFamily="2" charset="-78"/>
              </a:rPr>
              <a:t>اسم العميل (العربي)</a:t>
            </a:r>
          </a:p>
          <a:p>
            <a:pPr algn="r" rtl="1"/>
            <a:r>
              <a:rPr lang="ar-KW" sz="2000" dirty="0">
                <a:solidFill>
                  <a:srgbClr val="0A99D6"/>
                </a:solidFill>
                <a:cs typeface="mohammad bold art 1" pitchFamily="2" charset="-78"/>
              </a:rPr>
              <a:t>رقم هوية العميل (البطاقة المدنية / الجواز)</a:t>
            </a:r>
          </a:p>
          <a:p>
            <a:pPr algn="r" rtl="1"/>
            <a:r>
              <a:rPr lang="ar-KW" sz="2000" dirty="0">
                <a:solidFill>
                  <a:srgbClr val="0A99D6"/>
                </a:solidFill>
                <a:cs typeface="mohammad bold art 1" pitchFamily="2" charset="-78"/>
              </a:rPr>
              <a:t>رقم السهم</a:t>
            </a:r>
          </a:p>
          <a:p>
            <a:pPr algn="r" rtl="1"/>
            <a:r>
              <a:rPr lang="ar-KW" sz="2000" dirty="0">
                <a:solidFill>
                  <a:srgbClr val="0A99D6"/>
                </a:solidFill>
                <a:cs typeface="mohammad bold art 1" pitchFamily="2" charset="-78"/>
              </a:rPr>
              <a:t>اسم السهم</a:t>
            </a:r>
          </a:p>
          <a:p>
            <a:pPr algn="r" rtl="1"/>
            <a:r>
              <a:rPr lang="ar-KW" sz="2000" dirty="0">
                <a:solidFill>
                  <a:srgbClr val="0A99D6"/>
                </a:solidFill>
                <a:cs typeface="mohammad bold art 1" pitchFamily="2" charset="-78"/>
              </a:rPr>
              <a:t>شركة الوساطة</a:t>
            </a:r>
            <a:r>
              <a:rPr lang="en-US" sz="2000" dirty="0">
                <a:solidFill>
                  <a:srgbClr val="0A99D6"/>
                </a:solidFill>
                <a:cs typeface="mohammad bold art 1" pitchFamily="2" charset="-78"/>
              </a:rPr>
              <a:t> </a:t>
            </a:r>
            <a:endParaRPr lang="ar-KW" sz="2000" dirty="0">
              <a:solidFill>
                <a:srgbClr val="0A99D6"/>
              </a:solidFill>
              <a:cs typeface="mohammad bold art 1" pitchFamily="2" charset="-78"/>
            </a:endParaRPr>
          </a:p>
          <a:p>
            <a:pPr algn="r" rtl="1"/>
            <a:r>
              <a:rPr lang="ar-KW" sz="2000" dirty="0">
                <a:solidFill>
                  <a:srgbClr val="0A99D6"/>
                </a:solidFill>
                <a:cs typeface="mohammad bold art 1" pitchFamily="2" charset="-78"/>
              </a:rPr>
              <a:t>الرقم الداخلي للعميل</a:t>
            </a:r>
          </a:p>
          <a:p>
            <a:pPr algn="r" rtl="1"/>
            <a:r>
              <a:rPr lang="ar-KW" sz="2000" dirty="0">
                <a:solidFill>
                  <a:srgbClr val="0A99D6"/>
                </a:solidFill>
                <a:cs typeface="mohammad bold art 1" pitchFamily="2" charset="-78"/>
              </a:rPr>
              <a:t>التاريخ</a:t>
            </a:r>
          </a:p>
          <a:p>
            <a:pPr algn="r" rtl="1"/>
            <a:r>
              <a:rPr lang="ar-KW" sz="2000" dirty="0">
                <a:solidFill>
                  <a:srgbClr val="0A99D6"/>
                </a:solidFill>
                <a:cs typeface="mohammad bold art 1" pitchFamily="2" charset="-78"/>
              </a:rPr>
              <a:t>الوقت</a:t>
            </a:r>
          </a:p>
          <a:p>
            <a:pPr algn="r" rtl="1"/>
            <a:r>
              <a:rPr lang="ar-KW" sz="2000" dirty="0">
                <a:solidFill>
                  <a:srgbClr val="0A99D6"/>
                </a:solidFill>
                <a:cs typeface="mohammad bold art 1" pitchFamily="2" charset="-78"/>
              </a:rPr>
              <a:t>تاريخ الدخول</a:t>
            </a:r>
          </a:p>
          <a:p>
            <a:pPr algn="r" rtl="1"/>
            <a:endParaRPr lang="ar-KW" sz="2000" dirty="0">
              <a:cs typeface="mohammad bold art 1" pitchFamily="2" charset="-78"/>
            </a:endParaRPr>
          </a:p>
        </p:txBody>
      </p:sp>
      <p:sp>
        <p:nvSpPr>
          <p:cNvPr id="8" name="Content Placeholder 5">
            <a:extLst>
              <a:ext uri="{FF2B5EF4-FFF2-40B4-BE49-F238E27FC236}">
                <a16:creationId xmlns:a16="http://schemas.microsoft.com/office/drawing/2014/main" id="{BC02B6FA-33EA-4DDB-BC26-C4DB615BE8A2}"/>
              </a:ext>
            </a:extLst>
          </p:cNvPr>
          <p:cNvSpPr txBox="1">
            <a:spLocks/>
          </p:cNvSpPr>
          <p:nvPr/>
        </p:nvSpPr>
        <p:spPr>
          <a:xfrm>
            <a:off x="1263031" y="2278162"/>
            <a:ext cx="4451625" cy="3978042"/>
          </a:xfrm>
          <a:prstGeom prst="rect">
            <a:avLst/>
          </a:prstGeom>
          <a:ln w="19050">
            <a:solidFill>
              <a:schemeClr val="bg1">
                <a:lumMod val="50000"/>
              </a:schemeClr>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rtl="1"/>
            <a:r>
              <a:rPr lang="ar-KW" sz="2000" dirty="0">
                <a:solidFill>
                  <a:srgbClr val="0A99D6"/>
                </a:solidFill>
                <a:cs typeface="mohammad bold art 1" pitchFamily="2" charset="-78"/>
              </a:rPr>
              <a:t>وقت دخول الأمر</a:t>
            </a:r>
          </a:p>
          <a:p>
            <a:pPr algn="r" rtl="1"/>
            <a:r>
              <a:rPr lang="ar-KW" sz="2000" dirty="0">
                <a:solidFill>
                  <a:srgbClr val="0A99D6"/>
                </a:solidFill>
                <a:cs typeface="mohammad bold art 1" pitchFamily="2" charset="-78"/>
              </a:rPr>
              <a:t>نوع العملية (صفقة/أمر/تعديل)</a:t>
            </a:r>
          </a:p>
          <a:p>
            <a:pPr algn="r" rtl="1"/>
            <a:r>
              <a:rPr lang="ar-KW" sz="2000" dirty="0">
                <a:solidFill>
                  <a:srgbClr val="0A99D6"/>
                </a:solidFill>
                <a:cs typeface="mohammad bold art 1" pitchFamily="2" charset="-78"/>
              </a:rPr>
              <a:t>الحركة (شراء/بيع)</a:t>
            </a:r>
          </a:p>
          <a:p>
            <a:pPr algn="r" rtl="1"/>
            <a:r>
              <a:rPr lang="ar-KW" sz="2000" dirty="0">
                <a:solidFill>
                  <a:srgbClr val="0A99D6"/>
                </a:solidFill>
                <a:cs typeface="mohammad bold art 1" pitchFamily="2" charset="-78"/>
              </a:rPr>
              <a:t>حالة الأمر (تنفذ/لم يتنفذ/تنفذ جزئياً)</a:t>
            </a:r>
          </a:p>
          <a:p>
            <a:pPr algn="r" rtl="1"/>
            <a:r>
              <a:rPr lang="en-US" sz="2000" dirty="0">
                <a:solidFill>
                  <a:srgbClr val="0A99D6"/>
                </a:solidFill>
                <a:cs typeface="mohammad bold art 1" pitchFamily="2" charset="-78"/>
              </a:rPr>
              <a:t> </a:t>
            </a:r>
            <a:r>
              <a:rPr lang="ar-KW" sz="2000" dirty="0">
                <a:solidFill>
                  <a:srgbClr val="0A99D6"/>
                </a:solidFill>
                <a:cs typeface="mohammad bold art 1" pitchFamily="2" charset="-78"/>
              </a:rPr>
              <a:t>الكمية</a:t>
            </a:r>
            <a:r>
              <a:rPr lang="en-US" sz="2000" dirty="0">
                <a:solidFill>
                  <a:srgbClr val="0A99D6"/>
                </a:solidFill>
                <a:cs typeface="mohammad bold art 1" pitchFamily="2" charset="-78"/>
              </a:rPr>
              <a:t> </a:t>
            </a:r>
            <a:endParaRPr lang="ar-KW" sz="2000" dirty="0">
              <a:solidFill>
                <a:srgbClr val="0A99D6"/>
              </a:solidFill>
              <a:cs typeface="mohammad bold art 1" pitchFamily="2" charset="-78"/>
            </a:endParaRPr>
          </a:p>
          <a:p>
            <a:pPr algn="r" rtl="1"/>
            <a:r>
              <a:rPr lang="ar-KW" sz="2000" dirty="0">
                <a:solidFill>
                  <a:srgbClr val="0A99D6"/>
                </a:solidFill>
                <a:cs typeface="mohammad bold art 1" pitchFamily="2" charset="-78"/>
              </a:rPr>
              <a:t>السعر</a:t>
            </a:r>
            <a:r>
              <a:rPr lang="en-US" sz="2000" dirty="0">
                <a:solidFill>
                  <a:srgbClr val="0A99D6"/>
                </a:solidFill>
                <a:cs typeface="mohammad bold art 1" pitchFamily="2" charset="-78"/>
              </a:rPr>
              <a:t> </a:t>
            </a:r>
            <a:endParaRPr lang="ar-KW" sz="2000" dirty="0">
              <a:solidFill>
                <a:srgbClr val="0A99D6"/>
              </a:solidFill>
              <a:cs typeface="mohammad bold art 1" pitchFamily="2" charset="-78"/>
            </a:endParaRPr>
          </a:p>
          <a:p>
            <a:pPr algn="r" rtl="1"/>
            <a:r>
              <a:rPr lang="ar-KW" sz="2000" dirty="0">
                <a:solidFill>
                  <a:srgbClr val="0A99D6"/>
                </a:solidFill>
                <a:cs typeface="mohammad bold art 1" pitchFamily="2" charset="-78"/>
              </a:rPr>
              <a:t>القيمة</a:t>
            </a:r>
            <a:r>
              <a:rPr lang="en-US" sz="2000" dirty="0">
                <a:solidFill>
                  <a:srgbClr val="0A99D6"/>
                </a:solidFill>
                <a:cs typeface="mohammad bold art 1" pitchFamily="2" charset="-78"/>
              </a:rPr>
              <a:t> </a:t>
            </a:r>
            <a:endParaRPr lang="ar-KW" sz="2000" dirty="0">
              <a:solidFill>
                <a:srgbClr val="0A99D6"/>
              </a:solidFill>
              <a:cs typeface="mohammad bold art 1" pitchFamily="2" charset="-78"/>
            </a:endParaRPr>
          </a:p>
          <a:p>
            <a:pPr algn="r" rtl="1"/>
            <a:r>
              <a:rPr lang="ar-KW" sz="2000" dirty="0">
                <a:solidFill>
                  <a:srgbClr val="0A99D6"/>
                </a:solidFill>
                <a:cs typeface="mohammad bold art 1" pitchFamily="2" charset="-78"/>
              </a:rPr>
              <a:t>الكمية المتبقية</a:t>
            </a:r>
            <a:r>
              <a:rPr lang="en-US" sz="2000" dirty="0">
                <a:solidFill>
                  <a:srgbClr val="0A99D6"/>
                </a:solidFill>
                <a:cs typeface="mohammad bold art 1" pitchFamily="2" charset="-78"/>
              </a:rPr>
              <a:t> </a:t>
            </a:r>
            <a:endParaRPr lang="ar-KW" sz="2000" dirty="0">
              <a:solidFill>
                <a:srgbClr val="0A99D6"/>
              </a:solidFill>
              <a:cs typeface="mohammad bold art 1" pitchFamily="2" charset="-78"/>
            </a:endParaRPr>
          </a:p>
          <a:p>
            <a:pPr algn="r" rtl="1"/>
            <a:r>
              <a:rPr lang="ar-KW" sz="2000" dirty="0">
                <a:solidFill>
                  <a:srgbClr val="0A99D6"/>
                </a:solidFill>
                <a:cs typeface="mohammad bold art 1" pitchFamily="2" charset="-78"/>
              </a:rPr>
              <a:t>وقت تسجيل الدخول</a:t>
            </a:r>
            <a:r>
              <a:rPr lang="en-US" sz="2000" dirty="0">
                <a:solidFill>
                  <a:srgbClr val="0A99D6"/>
                </a:solidFill>
                <a:cs typeface="mohammad bold art 1" pitchFamily="2" charset="-78"/>
              </a:rPr>
              <a:t> </a:t>
            </a:r>
            <a:endParaRPr lang="ar-KW" sz="2000" dirty="0">
              <a:solidFill>
                <a:srgbClr val="0A99D6"/>
              </a:solidFill>
              <a:cs typeface="mohammad bold art 1" pitchFamily="2" charset="-78"/>
            </a:endParaRPr>
          </a:p>
          <a:p>
            <a:pPr algn="r" rtl="1"/>
            <a:r>
              <a:rPr lang="ar-KW" sz="2000" dirty="0">
                <a:solidFill>
                  <a:srgbClr val="0A99D6"/>
                </a:solidFill>
                <a:cs typeface="mohammad bold art 1" pitchFamily="2" charset="-78"/>
              </a:rPr>
              <a:t>وقت تسجيل الخروج</a:t>
            </a:r>
            <a:r>
              <a:rPr lang="en-US" sz="2000" dirty="0">
                <a:solidFill>
                  <a:srgbClr val="0A99D6"/>
                </a:solidFill>
                <a:cs typeface="mohammad bold art 1" pitchFamily="2" charset="-78"/>
              </a:rPr>
              <a:t> </a:t>
            </a:r>
          </a:p>
        </p:txBody>
      </p:sp>
    </p:spTree>
    <p:extLst>
      <p:ext uri="{BB962C8B-B14F-4D97-AF65-F5344CB8AC3E}">
        <p14:creationId xmlns:p14="http://schemas.microsoft.com/office/powerpoint/2010/main" val="3267417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1442</TotalTime>
  <Words>571</Words>
  <Application>Microsoft Office PowerPoint</Application>
  <PresentationFormat>Widescreen</PresentationFormat>
  <Paragraphs>113</Paragraphs>
  <Slides>22</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mohammad bold art 1</vt:lpstr>
      <vt:lpstr>Sakkal Majalla</vt:lpstr>
      <vt:lpstr>Times New Roman</vt:lpstr>
      <vt:lpstr>Wingdings</vt:lpstr>
      <vt:lpstr>Office Theme</vt:lpstr>
      <vt:lpstr>ورشة عمل</vt:lpstr>
      <vt:lpstr>PowerPoint Presentation</vt:lpstr>
      <vt:lpstr>نبذة عن بوابة الهيئة الإلكترونية</vt:lpstr>
      <vt:lpstr>نبذة عن بوابة الهيئة الإلكترونية</vt:lpstr>
      <vt:lpstr>أهداف النظام الآلي لتقارير تداولات الحسابات الإلكترونية</vt:lpstr>
      <vt:lpstr>أهداف النظام الآلي لتقارير تداولات الحسابات الإلكترونية</vt:lpstr>
      <vt:lpstr>نبذة عن النظام الآلي لتقارير تداولات الحسابات الإلكترونية</vt:lpstr>
      <vt:lpstr>نبذة عن النظام الآلي لتقارير تداولات الحسابات الإلكترونية</vt:lpstr>
      <vt:lpstr>البيانات المطلوبة لنظام تلقي تقارير تداولات الحسابات الإلكترونية</vt:lpstr>
      <vt:lpstr>البيانات المطلوبة لنظام تلقي تقارير تداولات الحسابات الإلكترونية</vt:lpstr>
      <vt:lpstr>توقيت تقديم التقارير المطلوبة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خطة التطبيق</vt:lpstr>
      <vt:lpstr>PowerPoint Presentation</vt:lpstr>
      <vt:lpstr>شــكــراً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Musallam Abu hadeedah</dc:creator>
  <cp:lastModifiedBy>Abdullah Almuzayen</cp:lastModifiedBy>
  <cp:revision>40</cp:revision>
  <cp:lastPrinted>2022-09-20T10:09:51Z</cp:lastPrinted>
  <dcterms:created xsi:type="dcterms:W3CDTF">2022-09-12T10:02:55Z</dcterms:created>
  <dcterms:modified xsi:type="dcterms:W3CDTF">2022-10-25T11:02:18Z</dcterms:modified>
</cp:coreProperties>
</file>